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5219" r:id="rId5"/>
  </p:sldMasterIdLst>
  <p:notesMasterIdLst>
    <p:notesMasterId r:id="rId31"/>
  </p:notesMasterIdLst>
  <p:handoutMasterIdLst>
    <p:handoutMasterId r:id="rId32"/>
  </p:handoutMasterIdLst>
  <p:sldIdLst>
    <p:sldId id="256" r:id="rId6"/>
    <p:sldId id="2145707012" r:id="rId7"/>
    <p:sldId id="2145708541" r:id="rId8"/>
    <p:sldId id="2145706718" r:id="rId9"/>
    <p:sldId id="2145706835" r:id="rId10"/>
    <p:sldId id="2145706659" r:id="rId11"/>
    <p:sldId id="258" r:id="rId12"/>
    <p:sldId id="266" r:id="rId13"/>
    <p:sldId id="2145706868" r:id="rId14"/>
    <p:sldId id="2145706873" r:id="rId15"/>
    <p:sldId id="2145708250" r:id="rId16"/>
    <p:sldId id="2145708254" r:id="rId17"/>
    <p:sldId id="2145708259" r:id="rId18"/>
    <p:sldId id="2145708265" r:id="rId19"/>
    <p:sldId id="2145708269" r:id="rId20"/>
    <p:sldId id="2145708271" r:id="rId21"/>
    <p:sldId id="2145708272" r:id="rId22"/>
    <p:sldId id="2145708275" r:id="rId23"/>
    <p:sldId id="2145708280" r:id="rId24"/>
    <p:sldId id="2145708281" r:id="rId25"/>
    <p:sldId id="2145708282" r:id="rId26"/>
    <p:sldId id="2145708283" r:id="rId27"/>
    <p:sldId id="2145708284" r:id="rId28"/>
    <p:sldId id="2145708285" r:id="rId29"/>
    <p:sldId id="2145708286" r:id="rId30"/>
  </p:sldIdLst>
  <p:sldSz cx="12192000" cy="6858000"/>
  <p:notesSz cx="7010400" cy="9296400"/>
  <p:defaultTextStyle>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3C434-D272-4F0F-8427-13EA700C6252}" v="1" dt="2025-03-26T09:07:34.289"/>
    <p1510:client id="{CCB4643C-238A-4229-9CD5-0BBA3D5CC679}" v="5" dt="2025-03-26T15:56:14.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67" d="100"/>
          <a:sy n="67" d="100"/>
        </p:scale>
        <p:origin x="560"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182493486619084"/>
          <c:y val="2.343749855822474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3.4234579364741988E-2"/>
          <c:y val="0.14362665208989592"/>
          <c:w val="0.34685927938900124"/>
          <c:h val="0.7499069420578898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561-4BBE-A058-A49C208C7E9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561-4BBE-A058-A49C208C7E95}"/>
              </c:ext>
            </c:extLst>
          </c:dPt>
          <c:dPt>
            <c:idx val="2"/>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561-4BBE-A058-A49C208C7E9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561-4BBE-A058-A49C208C7E9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WSP function being ringfenced due to other reforms or process</c:v>
                </c:pt>
                <c:pt idx="1">
                  <c:v>WSP function ringfenced prior to Summit</c:v>
                </c:pt>
                <c:pt idx="2">
                  <c:v>No information</c:v>
                </c:pt>
                <c:pt idx="3">
                  <c:v>WSP function ringfenced subsequent to Summit</c:v>
                </c:pt>
              </c:strCache>
            </c:strRef>
          </c:cat>
          <c:val>
            <c:numRef>
              <c:f>Sheet1!$B$2:$B$5</c:f>
              <c:numCache>
                <c:formatCode>General</c:formatCode>
                <c:ptCount val="4"/>
                <c:pt idx="0">
                  <c:v>3</c:v>
                </c:pt>
                <c:pt idx="1">
                  <c:v>1</c:v>
                </c:pt>
                <c:pt idx="2">
                  <c:v>3</c:v>
                </c:pt>
                <c:pt idx="3">
                  <c:v>0</c:v>
                </c:pt>
              </c:numCache>
            </c:numRef>
          </c:val>
          <c:extLst>
            <c:ext xmlns:c16="http://schemas.microsoft.com/office/drawing/2014/chart" uri="{C3380CC4-5D6E-409C-BE32-E72D297353CC}">
              <c16:uniqueId val="{00000000-EDAD-460D-8A88-515C16EC8D5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5110282324183953"/>
          <c:y val="0.62673070701705802"/>
          <c:w val="0.50878659823540762"/>
          <c:h val="0.3274487987543799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Security plans in place and yielding results</c:v>
                </c:pt>
                <c:pt idx="1">
                  <c:v>No additional plans or specific plans developed yet</c:v>
                </c:pt>
              </c:strCache>
            </c:strRef>
          </c:cat>
          <c:val>
            <c:numRef>
              <c:f>Sheet1!$B$2:$B$3</c:f>
              <c:numCache>
                <c:formatCode>General</c:formatCode>
                <c:ptCount val="2"/>
                <c:pt idx="0">
                  <c:v>5</c:v>
                </c:pt>
                <c:pt idx="1">
                  <c:v>2</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365359773005107"/>
          <c:y val="1.64062520184857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7295381687502542E-2"/>
          <c:y val="0.13190792715402647"/>
          <c:w val="0.34358149076416983"/>
          <c:h val="0.74990689590389958"/>
        </c:manualLayout>
      </c:layout>
      <c:doughnutChart>
        <c:varyColors val="1"/>
        <c:ser>
          <c:idx val="0"/>
          <c:order val="0"/>
          <c:tx>
            <c:strRef>
              <c:f>Sheet1!$B$1</c:f>
              <c:strCache>
                <c:ptCount val="1"/>
                <c:pt idx="0">
                  <c:v>Number of WSAs</c:v>
                </c:pt>
              </c:strCache>
            </c:strRef>
          </c:tx>
          <c:dPt>
            <c:idx val="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68E-4677-AA6E-798E45D325C4}"/>
              </c:ext>
            </c:extLst>
          </c:dPt>
          <c:dPt>
            <c:idx val="1"/>
            <c:bubble3D val="0"/>
            <c:spPr>
              <a:solidFill>
                <a:schemeClr val="tx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68E-4677-AA6E-798E45D325C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68E-4677-AA6E-798E45D325C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68E-4677-AA6E-798E45D325C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646-4836-977B-CF6DE6C85137}"/>
              </c:ext>
            </c:extLst>
          </c:dPt>
          <c:dLbls>
            <c:dLbl>
              <c:idx val="2"/>
              <c:delete val="1"/>
              <c:extLst>
                <c:ext xmlns:c15="http://schemas.microsoft.com/office/drawing/2012/chart" uri="{CE6537A1-D6FC-4f65-9D91-7224C49458BB}"/>
                <c:ext xmlns:c16="http://schemas.microsoft.com/office/drawing/2014/chart" uri="{C3380CC4-5D6E-409C-BE32-E72D297353CC}">
                  <c16:uniqueId val="{00000005-B68E-4677-AA6E-798E45D325C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Section 78 process for water and sanitation approved and being implemented</c:v>
                </c:pt>
                <c:pt idx="1">
                  <c:v>Section 78 process for water and sanitation approved by Council</c:v>
                </c:pt>
                <c:pt idx="2">
                  <c:v>Section 78 process underway</c:v>
                </c:pt>
                <c:pt idx="3">
                  <c:v>No section 78 process underway</c:v>
                </c:pt>
                <c:pt idx="4">
                  <c:v>No information</c:v>
                </c:pt>
              </c:strCache>
            </c:strRef>
          </c:cat>
          <c:val>
            <c:numRef>
              <c:f>Sheet1!$B$2:$B$6</c:f>
              <c:numCache>
                <c:formatCode>General</c:formatCode>
                <c:ptCount val="5"/>
                <c:pt idx="0">
                  <c:v>3</c:v>
                </c:pt>
                <c:pt idx="1">
                  <c:v>1</c:v>
                </c:pt>
                <c:pt idx="2">
                  <c:v>0</c:v>
                </c:pt>
                <c:pt idx="3">
                  <c:v>3</c:v>
                </c:pt>
                <c:pt idx="4">
                  <c:v>0</c:v>
                </c:pt>
              </c:numCache>
            </c:numRef>
          </c:val>
          <c:extLst>
            <c:ext xmlns:c16="http://schemas.microsoft.com/office/drawing/2014/chart" uri="{C3380CC4-5D6E-409C-BE32-E72D297353CC}">
              <c16:uniqueId val="{00000000-EDAD-460D-8A88-515C16EC8D5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4"/>
        <c:delete val="1"/>
      </c:legendEntry>
      <c:layout>
        <c:manualLayout>
          <c:xMode val="edge"/>
          <c:yMode val="edge"/>
          <c:x val="0.42427889229224897"/>
          <c:y val="0.57642452957978951"/>
          <c:w val="0.56525401386706253"/>
          <c:h val="0.406280807859351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spcBef>
              <a:spcPts val="0"/>
            </a:spcBef>
            <a:spcAft>
              <a:spcPts val="0"/>
            </a:spcAft>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Likelihood</a:t>
            </a:r>
            <a:r>
              <a:rPr lang="en-ZA" baseline="0" dirty="0"/>
              <a:t> of achieving compliance to Regulation 3630</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barChart>
        <c:barDir val="bar"/>
        <c:grouping val="clustered"/>
        <c:varyColors val="0"/>
        <c:ser>
          <c:idx val="0"/>
          <c:order val="0"/>
          <c:tx>
            <c:strRef>
              <c:f>Sheet1!$B$1</c:f>
              <c:strCache>
                <c:ptCount val="1"/>
                <c:pt idx="0">
                  <c:v>Treatment works</c:v>
                </c:pt>
              </c:strCache>
            </c:strRef>
          </c:tx>
          <c:spPr>
            <a:solidFill>
              <a:schemeClr val="accent1"/>
            </a:solidFill>
            <a:ln>
              <a:noFill/>
            </a:ln>
            <a:effectLst/>
          </c:spPr>
          <c:invertIfNegative val="0"/>
          <c:cat>
            <c:strRef>
              <c:f>Sheet1!$A$2:$A$6</c:f>
              <c:strCache>
                <c:ptCount val="5"/>
                <c:pt idx="0">
                  <c:v>Higly unlikely</c:v>
                </c:pt>
                <c:pt idx="1">
                  <c:v>Somewhat unlikely</c:v>
                </c:pt>
                <c:pt idx="2">
                  <c:v>Somewhat likely</c:v>
                </c:pt>
                <c:pt idx="3">
                  <c:v>Higly likely</c:v>
                </c:pt>
                <c:pt idx="4">
                  <c:v>Already compliant</c:v>
                </c:pt>
              </c:strCache>
            </c:strRef>
          </c:cat>
          <c:val>
            <c:numRef>
              <c:f>Sheet1!$B$2:$B$6</c:f>
              <c:numCache>
                <c:formatCode>General</c:formatCode>
                <c:ptCount val="5"/>
                <c:pt idx="0">
                  <c:v>0</c:v>
                </c:pt>
                <c:pt idx="1">
                  <c:v>0</c:v>
                </c:pt>
                <c:pt idx="2">
                  <c:v>2</c:v>
                </c:pt>
                <c:pt idx="3">
                  <c:v>2</c:v>
                </c:pt>
                <c:pt idx="4">
                  <c:v>3</c:v>
                </c:pt>
              </c:numCache>
            </c:numRef>
          </c:val>
          <c:extLst>
            <c:ext xmlns:c16="http://schemas.microsoft.com/office/drawing/2014/chart" uri="{C3380CC4-5D6E-409C-BE32-E72D297353CC}">
              <c16:uniqueId val="{00000000-DA0F-4ADF-B937-10A2E481E5FD}"/>
            </c:ext>
          </c:extLst>
        </c:ser>
        <c:ser>
          <c:idx val="1"/>
          <c:order val="1"/>
          <c:tx>
            <c:strRef>
              <c:f>Sheet1!$C$1</c:f>
              <c:strCache>
                <c:ptCount val="1"/>
                <c:pt idx="0">
                  <c:v>Process Controllers</c:v>
                </c:pt>
              </c:strCache>
            </c:strRef>
          </c:tx>
          <c:spPr>
            <a:solidFill>
              <a:schemeClr val="accent2"/>
            </a:solidFill>
            <a:ln>
              <a:noFill/>
            </a:ln>
            <a:effectLst/>
          </c:spPr>
          <c:invertIfNegative val="0"/>
          <c:cat>
            <c:strRef>
              <c:f>Sheet1!$A$2:$A$6</c:f>
              <c:strCache>
                <c:ptCount val="5"/>
                <c:pt idx="0">
                  <c:v>Higly unlikely</c:v>
                </c:pt>
                <c:pt idx="1">
                  <c:v>Somewhat unlikely</c:v>
                </c:pt>
                <c:pt idx="2">
                  <c:v>Somewhat likely</c:v>
                </c:pt>
                <c:pt idx="3">
                  <c:v>Higly likely</c:v>
                </c:pt>
                <c:pt idx="4">
                  <c:v>Already compliant</c:v>
                </c:pt>
              </c:strCache>
            </c:strRef>
          </c:cat>
          <c:val>
            <c:numRef>
              <c:f>Sheet1!$C$2:$C$6</c:f>
              <c:numCache>
                <c:formatCode>General</c:formatCode>
                <c:ptCount val="5"/>
                <c:pt idx="0">
                  <c:v>0</c:v>
                </c:pt>
                <c:pt idx="1">
                  <c:v>2</c:v>
                </c:pt>
                <c:pt idx="2">
                  <c:v>3</c:v>
                </c:pt>
                <c:pt idx="3">
                  <c:v>1</c:v>
                </c:pt>
                <c:pt idx="4">
                  <c:v>2</c:v>
                </c:pt>
              </c:numCache>
            </c:numRef>
          </c:val>
          <c:extLst>
            <c:ext xmlns:c16="http://schemas.microsoft.com/office/drawing/2014/chart" uri="{C3380CC4-5D6E-409C-BE32-E72D297353CC}">
              <c16:uniqueId val="{00000001-DA0F-4ADF-B937-10A2E481E5FD}"/>
            </c:ext>
          </c:extLst>
        </c:ser>
        <c:dLbls>
          <c:showLegendKey val="0"/>
          <c:showVal val="0"/>
          <c:showCatName val="0"/>
          <c:showSerName val="0"/>
          <c:showPercent val="0"/>
          <c:showBubbleSize val="0"/>
        </c:dLbls>
        <c:gapWidth val="182"/>
        <c:axId val="1544405664"/>
        <c:axId val="1544959120"/>
      </c:barChart>
      <c:catAx>
        <c:axId val="154440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959120"/>
        <c:crosses val="autoZero"/>
        <c:auto val="1"/>
        <c:lblAlgn val="ctr"/>
        <c:lblOffset val="100"/>
        <c:noMultiLvlLbl val="0"/>
      </c:catAx>
      <c:valAx>
        <c:axId val="1544959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40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Lbls>
            <c:dLbl>
              <c:idx val="2"/>
              <c:delete val="1"/>
              <c:extLst>
                <c:ext xmlns:c15="http://schemas.microsoft.com/office/drawing/2012/chart" uri="{CE6537A1-D6FC-4f65-9D91-7224C49458BB}"/>
                <c:ext xmlns:c16="http://schemas.microsoft.com/office/drawing/2014/chart" uri="{C3380CC4-5D6E-409C-BE32-E72D297353CC}">
                  <c16:uniqueId val="{00000005-B93E-42ED-8339-22F586735D15}"/>
                </c:ext>
              </c:extLst>
            </c:dLbl>
            <c:dLbl>
              <c:idx val="3"/>
              <c:delete val="1"/>
              <c:extLst>
                <c:ext xmlns:c15="http://schemas.microsoft.com/office/drawing/2012/chart" uri="{CE6537A1-D6FC-4f65-9D91-7224C49458BB}"/>
                <c:ext xmlns:c16="http://schemas.microsoft.com/office/drawing/2014/chart" uri="{C3380CC4-5D6E-409C-BE32-E72D297353CC}">
                  <c16:uniqueId val="{00000007-B93E-42ED-8339-22F586735D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Plan developed to address NRW, but not yet implemented</c:v>
                </c:pt>
                <c:pt idx="1">
                  <c:v>Plan developed and being implemented to address NRW</c:v>
                </c:pt>
                <c:pt idx="2">
                  <c:v>No  plan to address NRW</c:v>
                </c:pt>
                <c:pt idx="3">
                  <c:v>No information provided</c:v>
                </c:pt>
              </c:strCache>
            </c:strRef>
          </c:cat>
          <c:val>
            <c:numRef>
              <c:f>Sheet1!$B$2:$B$5</c:f>
              <c:numCache>
                <c:formatCode>General</c:formatCode>
                <c:ptCount val="4"/>
                <c:pt idx="0">
                  <c:v>1</c:v>
                </c:pt>
                <c:pt idx="1">
                  <c:v>6</c:v>
                </c:pt>
                <c:pt idx="2">
                  <c:v>0</c:v>
                </c:pt>
                <c:pt idx="3">
                  <c:v>0</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540278500397989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Lbls>
            <c:dLbl>
              <c:idx val="3"/>
              <c:delete val="1"/>
              <c:extLst>
                <c:ext xmlns:c15="http://schemas.microsoft.com/office/drawing/2012/chart" uri="{CE6537A1-D6FC-4f65-9D91-7224C49458BB}"/>
                <c:ext xmlns:c16="http://schemas.microsoft.com/office/drawing/2014/chart" uri="{C3380CC4-5D6E-409C-BE32-E72D297353CC}">
                  <c16:uniqueId val="{00000007-B93E-42ED-8339-22F586735D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Joint catchment risk abatement plan approved by multiple parties</c:v>
                </c:pt>
                <c:pt idx="1">
                  <c:v>Joint catchment risk abatement plan in draft</c:v>
                </c:pt>
                <c:pt idx="2">
                  <c:v>No joint catchment risk abatement plan </c:v>
                </c:pt>
                <c:pt idx="3">
                  <c:v>No information provided</c:v>
                </c:pt>
              </c:strCache>
            </c:strRef>
          </c:cat>
          <c:val>
            <c:numRef>
              <c:f>Sheet1!$B$2:$B$5</c:f>
              <c:numCache>
                <c:formatCode>General</c:formatCode>
                <c:ptCount val="4"/>
                <c:pt idx="0">
                  <c:v>0</c:v>
                </c:pt>
                <c:pt idx="1">
                  <c:v>2</c:v>
                </c:pt>
                <c:pt idx="2">
                  <c:v>5</c:v>
                </c:pt>
                <c:pt idx="3">
                  <c:v>0</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Lbls>
            <c:dLbl>
              <c:idx val="3"/>
              <c:delete val="1"/>
              <c:extLst>
                <c:ext xmlns:c15="http://schemas.microsoft.com/office/drawing/2012/chart" uri="{CE6537A1-D6FC-4f65-9D91-7224C49458BB}"/>
                <c:ext xmlns:c16="http://schemas.microsoft.com/office/drawing/2014/chart" uri="{C3380CC4-5D6E-409C-BE32-E72D297353CC}">
                  <c16:uniqueId val="{00000007-B93E-42ED-8339-22F586735D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Risk Registers updated with  Drop KPA where systems are underperforming</c:v>
                </c:pt>
                <c:pt idx="1">
                  <c:v>Risk Registers partially updated with  Drop KPA where systems are underperforming</c:v>
                </c:pt>
                <c:pt idx="2">
                  <c:v>Risk Registers  not updated </c:v>
                </c:pt>
                <c:pt idx="3">
                  <c:v>No information provided</c:v>
                </c:pt>
              </c:strCache>
            </c:strRef>
          </c:cat>
          <c:val>
            <c:numRef>
              <c:f>Sheet1!$B$2:$B$5</c:f>
              <c:numCache>
                <c:formatCode>General</c:formatCode>
                <c:ptCount val="4"/>
                <c:pt idx="0">
                  <c:v>3</c:v>
                </c:pt>
                <c:pt idx="1">
                  <c:v>3</c:v>
                </c:pt>
                <c:pt idx="2">
                  <c:v>1</c:v>
                </c:pt>
                <c:pt idx="3">
                  <c:v>0</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&lt;5%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pt idx="0">
                  <c:v>3</c:v>
                </c:pt>
              </c:numCache>
            </c:numRef>
          </c:val>
          <c:extLst>
            <c:ext xmlns:c16="http://schemas.microsoft.com/office/drawing/2014/chart" uri="{C3380CC4-5D6E-409C-BE32-E72D297353CC}">
              <c16:uniqueId val="{00000000-DAA7-40E4-96A0-C81839F22757}"/>
            </c:ext>
          </c:extLst>
        </c:ser>
        <c:ser>
          <c:idx val="1"/>
          <c:order val="1"/>
          <c:tx>
            <c:strRef>
              <c:f>Sheet1!$D$1</c:f>
              <c:strCache>
                <c:ptCount val="1"/>
                <c:pt idx="0">
                  <c:v>&gt;5&lt;10%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pt idx="0">
                  <c:v>2</c:v>
                </c:pt>
              </c:numCache>
            </c:numRef>
          </c:val>
          <c:extLst>
            <c:ext xmlns:c16="http://schemas.microsoft.com/office/drawing/2014/chart" uri="{C3380CC4-5D6E-409C-BE32-E72D297353CC}">
              <c16:uniqueId val="{00000001-DAA7-40E4-96A0-C81839F22757}"/>
            </c:ext>
          </c:extLst>
        </c:ser>
        <c:ser>
          <c:idx val="2"/>
          <c:order val="2"/>
          <c:tx>
            <c:strRef>
              <c:f>Sheet1!$E$1</c:f>
              <c:strCache>
                <c:ptCount val="1"/>
                <c:pt idx="0">
                  <c:v>&gt;10&lt;20%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pt idx="0">
                  <c:v>1</c:v>
                </c:pt>
              </c:numCache>
            </c:numRef>
          </c:val>
          <c:extLst>
            <c:ext xmlns:c16="http://schemas.microsoft.com/office/drawing/2014/chart" uri="{C3380CC4-5D6E-409C-BE32-E72D297353CC}">
              <c16:uniqueId val="{00000002-DAA7-40E4-96A0-C81839F22757}"/>
            </c:ext>
          </c:extLst>
        </c:ser>
        <c:ser>
          <c:idx val="3"/>
          <c:order val="3"/>
          <c:tx>
            <c:strRef>
              <c:f>Sheet1!$F$1</c:f>
              <c:strCache>
                <c:ptCount val="1"/>
                <c:pt idx="0">
                  <c:v>&gt;20&lt;30%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pt idx="0">
                  <c:v>1</c:v>
                </c:pt>
              </c:numCache>
            </c:numRef>
          </c:val>
          <c:extLst>
            <c:ext xmlns:c16="http://schemas.microsoft.com/office/drawing/2014/chart" uri="{C3380CC4-5D6E-409C-BE32-E72D297353CC}">
              <c16:uniqueId val="{00000003-DAA7-40E4-96A0-C81839F22757}"/>
            </c:ext>
          </c:extLst>
        </c:ser>
        <c:dLbls>
          <c:showLegendKey val="0"/>
          <c:showVal val="0"/>
          <c:showCatName val="0"/>
          <c:showSerName val="0"/>
          <c:showPercent val="0"/>
          <c:showBubbleSize val="0"/>
        </c:dLbls>
        <c:gapWidth val="0"/>
        <c:axId val="875536799"/>
        <c:axId val="875537759"/>
      </c:barChart>
      <c:catAx>
        <c:axId val="87553679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en-US"/>
          </a:p>
        </c:txPr>
        <c:crossAx val="875537759"/>
        <c:crosses val="autoZero"/>
        <c:auto val="1"/>
        <c:lblAlgn val="ctr"/>
        <c:lblOffset val="100"/>
        <c:noMultiLvlLbl val="0"/>
      </c:catAx>
      <c:valAx>
        <c:axId val="875537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en-US"/>
          </a:p>
        </c:txPr>
        <c:crossAx val="875536799"/>
        <c:crosses val="autoZero"/>
        <c:crossBetween val="between"/>
      </c:valAx>
      <c:spPr>
        <a:noFill/>
        <a:ln>
          <a:noFill/>
        </a:ln>
        <a:effectLst/>
      </c:spPr>
    </c:plotArea>
    <c:legend>
      <c:legendPos val="r"/>
      <c:layout>
        <c:manualLayout>
          <c:xMode val="edge"/>
          <c:yMode val="edge"/>
          <c:x val="0.58597972435264201"/>
          <c:y val="3.8563241470660668E-2"/>
          <c:w val="0.14726771379473555"/>
          <c:h val="0.40364048643359685"/>
        </c:manualLayout>
      </c:layout>
      <c:overlay val="0"/>
      <c:spPr>
        <a:solidFill>
          <a:srgbClr val="FFFFFF"/>
        </a:solidFill>
        <a:ln>
          <a:noFill/>
        </a:ln>
        <a:effectLst/>
      </c:spPr>
      <c:txPr>
        <a:bodyPr rot="0" spcFirstLastPara="1" vertOverflow="ellipsis" vert="horz" wrap="square" anchor="ctr" anchorCtr="1"/>
        <a:lstStyle/>
        <a:p>
          <a:pPr>
            <a:defRPr sz="1600" b="0" i="0" u="none" strike="noStrike"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540278500397989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Not assessed</c:v>
                </c:pt>
                <c:pt idx="1">
                  <c:v>No progress </c:v>
                </c:pt>
              </c:strCache>
            </c:strRef>
          </c:cat>
          <c:val>
            <c:numRef>
              <c:f>Sheet1!$B$2:$B$3</c:f>
              <c:numCache>
                <c:formatCode>General</c:formatCode>
                <c:ptCount val="2"/>
                <c:pt idx="0">
                  <c:v>3</c:v>
                </c:pt>
                <c:pt idx="1">
                  <c:v>4</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Pt>
            <c:idx val="4"/>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1EC-46D1-B592-3BA2896E36C5}"/>
              </c:ext>
            </c:extLst>
          </c:dPt>
          <c:dLbls>
            <c:dLbl>
              <c:idx val="0"/>
              <c:delete val="1"/>
              <c:extLst>
                <c:ext xmlns:c15="http://schemas.microsoft.com/office/drawing/2012/chart" uri="{CE6537A1-D6FC-4f65-9D91-7224C49458BB}"/>
                <c:ext xmlns:c16="http://schemas.microsoft.com/office/drawing/2014/chart" uri="{C3380CC4-5D6E-409C-BE32-E72D297353CC}">
                  <c16:uniqueId val="{00000001-B93E-42ED-8339-22F586735D15}"/>
                </c:ext>
              </c:extLst>
            </c:dLbl>
            <c:dLbl>
              <c:idx val="1"/>
              <c:delete val="1"/>
              <c:extLst>
                <c:ext xmlns:c15="http://schemas.microsoft.com/office/drawing/2012/chart" uri="{CE6537A1-D6FC-4f65-9D91-7224C49458BB}"/>
                <c:ext xmlns:c16="http://schemas.microsoft.com/office/drawing/2014/chart" uri="{C3380CC4-5D6E-409C-BE32-E72D297353CC}">
                  <c16:uniqueId val="{00000003-B93E-42ED-8339-22F586735D15}"/>
                </c:ext>
              </c:extLst>
            </c:dLbl>
            <c:dLbl>
              <c:idx val="2"/>
              <c:delete val="1"/>
              <c:extLst>
                <c:ext xmlns:c15="http://schemas.microsoft.com/office/drawing/2012/chart" uri="{CE6537A1-D6FC-4f65-9D91-7224C49458BB}"/>
                <c:ext xmlns:c16="http://schemas.microsoft.com/office/drawing/2014/chart" uri="{C3380CC4-5D6E-409C-BE32-E72D297353CC}">
                  <c16:uniqueId val="{00000005-B93E-42ED-8339-22F586735D15}"/>
                </c:ext>
              </c:extLst>
            </c:dLbl>
            <c:dLbl>
              <c:idx val="4"/>
              <c:delete val="1"/>
              <c:extLst>
                <c:ext xmlns:c15="http://schemas.microsoft.com/office/drawing/2012/chart" uri="{CE6537A1-D6FC-4f65-9D91-7224C49458BB}"/>
                <c:ext xmlns:c16="http://schemas.microsoft.com/office/drawing/2014/chart" uri="{C3380CC4-5D6E-409C-BE32-E72D297353CC}">
                  <c16:uniqueId val="{00000009-71EC-46D1-B592-3BA2896E36C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No progress reported</c:v>
                </c:pt>
                <c:pt idx="1">
                  <c:v>WSA in process of conducting assessments and developing plans</c:v>
                </c:pt>
                <c:pt idx="2">
                  <c:v>WSA in process of sourcing funding</c:v>
                </c:pt>
                <c:pt idx="3">
                  <c:v>WSA reported positive progress</c:v>
                </c:pt>
                <c:pt idx="4">
                  <c:v>No information provided</c:v>
                </c:pt>
              </c:strCache>
            </c:strRef>
          </c:cat>
          <c:val>
            <c:numRef>
              <c:f>Sheet1!$B$2:$B$6</c:f>
              <c:numCache>
                <c:formatCode>General</c:formatCode>
                <c:ptCount val="5"/>
                <c:pt idx="0">
                  <c:v>0</c:v>
                </c:pt>
                <c:pt idx="1">
                  <c:v>0</c:v>
                </c:pt>
                <c:pt idx="2">
                  <c:v>0</c:v>
                </c:pt>
                <c:pt idx="3">
                  <c:v>7</c:v>
                </c:pt>
                <c:pt idx="4">
                  <c:v>0</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BAE37-C830-4F31-BF97-470FEE8D9B2D}" type="doc">
      <dgm:prSet loTypeId="urn:microsoft.com/office/officeart/2005/8/layout/process4" loCatId="process" qsTypeId="urn:microsoft.com/office/officeart/2005/8/quickstyle/simple2" qsCatId="simple" csTypeId="urn:microsoft.com/office/officeart/2005/8/colors/accent5_4" csCatId="accent5" phldr="1"/>
      <dgm:spPr/>
      <dgm:t>
        <a:bodyPr/>
        <a:lstStyle/>
        <a:p>
          <a:endParaRPr lang="en-US"/>
        </a:p>
      </dgm:t>
    </dgm:pt>
    <dgm:pt modelId="{9577D2E1-F656-4F6C-9A07-8C95B6067E35}">
      <dgm:prSet/>
      <dgm:spPr/>
      <dgm:t>
        <a:bodyPr/>
        <a:lstStyle/>
        <a:p>
          <a:r>
            <a:rPr lang="en-ZA" dirty="0"/>
            <a:t>Triggered by the decline in municipal water and sanitation services delivery, as demonstrated by the latest Drop Reports, the Department, in consultation with sector partners, has identified the need to do things differently</a:t>
          </a:r>
          <a:endParaRPr lang="en-US" dirty="0"/>
        </a:p>
      </dgm:t>
    </dgm:pt>
    <dgm:pt modelId="{D7222C6A-1D0C-4D75-A735-241002729E9B}" type="parTrans" cxnId="{02C3C66B-DE15-4D4C-B58A-7389DC7A6097}">
      <dgm:prSet/>
      <dgm:spPr/>
      <dgm:t>
        <a:bodyPr/>
        <a:lstStyle/>
        <a:p>
          <a:endParaRPr lang="en-US"/>
        </a:p>
      </dgm:t>
    </dgm:pt>
    <dgm:pt modelId="{FD5F0880-FD62-45AE-9378-4D4FC3D033A6}" type="sibTrans" cxnId="{02C3C66B-DE15-4D4C-B58A-7389DC7A6097}">
      <dgm:prSet/>
      <dgm:spPr/>
      <dgm:t>
        <a:bodyPr/>
        <a:lstStyle/>
        <a:p>
          <a:endParaRPr lang="en-US"/>
        </a:p>
      </dgm:t>
    </dgm:pt>
    <dgm:pt modelId="{D0E41005-32A8-4C25-85E1-1956908638AC}">
      <dgm:prSet/>
      <dgm:spPr/>
      <dgm:t>
        <a:bodyPr/>
        <a:lstStyle/>
        <a:p>
          <a:r>
            <a:rPr lang="en-ZA" dirty="0"/>
            <a:t>The Water Services Amendment Bill introduces 2 new concepts:  </a:t>
          </a:r>
          <a:endParaRPr lang="en-US" dirty="0"/>
        </a:p>
      </dgm:t>
    </dgm:pt>
    <dgm:pt modelId="{EEB4ACA9-1CC0-41A8-BCDA-6E52944A09C3}" type="parTrans" cxnId="{8C6AC5B9-0160-40E1-9727-35A7AAF78E9E}">
      <dgm:prSet/>
      <dgm:spPr/>
      <dgm:t>
        <a:bodyPr/>
        <a:lstStyle/>
        <a:p>
          <a:endParaRPr lang="en-US"/>
        </a:p>
      </dgm:t>
    </dgm:pt>
    <dgm:pt modelId="{EAD37025-8D81-420D-9CD8-8181087247BD}" type="sibTrans" cxnId="{8C6AC5B9-0160-40E1-9727-35A7AAF78E9E}">
      <dgm:prSet/>
      <dgm:spPr/>
      <dgm:t>
        <a:bodyPr/>
        <a:lstStyle/>
        <a:p>
          <a:endParaRPr lang="en-US"/>
        </a:p>
      </dgm:t>
    </dgm:pt>
    <dgm:pt modelId="{6F005244-511C-4B73-992A-FC1CABA5DBC2}">
      <dgm:prSet custT="1"/>
      <dgm:spPr/>
      <dgm:t>
        <a:bodyPr/>
        <a:lstStyle/>
        <a:p>
          <a:r>
            <a:rPr lang="en-ZA" sz="1800" dirty="0"/>
            <a:t>The requirement that a municipal service delivery mechanism must have a minimum competency</a:t>
          </a:r>
          <a:endParaRPr lang="en-US" sz="1800" dirty="0"/>
        </a:p>
      </dgm:t>
    </dgm:pt>
    <dgm:pt modelId="{F2FD79B2-305B-41C5-A659-61A4EED105AF}" type="parTrans" cxnId="{C7A644D4-FF37-4ED9-B4AC-590015966FE7}">
      <dgm:prSet/>
      <dgm:spPr/>
      <dgm:t>
        <a:bodyPr/>
        <a:lstStyle/>
        <a:p>
          <a:endParaRPr lang="en-US"/>
        </a:p>
      </dgm:t>
    </dgm:pt>
    <dgm:pt modelId="{03067F3C-0DB8-45DC-B26C-0056FE68B36C}" type="sibTrans" cxnId="{C7A644D4-FF37-4ED9-B4AC-590015966FE7}">
      <dgm:prSet/>
      <dgm:spPr/>
      <dgm:t>
        <a:bodyPr/>
        <a:lstStyle/>
        <a:p>
          <a:endParaRPr lang="en-US"/>
        </a:p>
      </dgm:t>
    </dgm:pt>
    <dgm:pt modelId="{17D7643C-8F55-464D-87E5-EBA95A2CE445}">
      <dgm:prSet custT="1"/>
      <dgm:spPr/>
      <dgm:t>
        <a:bodyPr/>
        <a:lstStyle/>
        <a:p>
          <a:r>
            <a:rPr lang="en-ZA" sz="1800" dirty="0"/>
            <a:t>The requirement that the WSA must regulate performance of the WSP by contract – whether internal and/or external</a:t>
          </a:r>
          <a:endParaRPr lang="en-US" sz="1800" dirty="0"/>
        </a:p>
      </dgm:t>
    </dgm:pt>
    <dgm:pt modelId="{F3E74176-EFD1-48CB-88C2-B6B32E20297A}" type="parTrans" cxnId="{85F04F3E-73D4-4FBA-87E6-E4F1AB9DE656}">
      <dgm:prSet/>
      <dgm:spPr/>
      <dgm:t>
        <a:bodyPr/>
        <a:lstStyle/>
        <a:p>
          <a:endParaRPr lang="en-US"/>
        </a:p>
      </dgm:t>
    </dgm:pt>
    <dgm:pt modelId="{F8598BD0-39F7-4F75-B6B5-38E0B2AB0B38}" type="sibTrans" cxnId="{85F04F3E-73D4-4FBA-87E6-E4F1AB9DE656}">
      <dgm:prSet/>
      <dgm:spPr/>
      <dgm:t>
        <a:bodyPr/>
        <a:lstStyle/>
        <a:p>
          <a:endParaRPr lang="en-US"/>
        </a:p>
      </dgm:t>
    </dgm:pt>
    <dgm:pt modelId="{2178A3C5-8ECD-496E-AA3B-36A69F9D85D9}">
      <dgm:prSet/>
      <dgm:spPr/>
      <dgm:t>
        <a:bodyPr/>
        <a:lstStyle/>
        <a:p>
          <a:r>
            <a:rPr lang="en-ZA" dirty="0"/>
            <a:t>The proposed concepts are within the existing Constitutional Framework in terms of which: </a:t>
          </a:r>
          <a:endParaRPr lang="en-US" dirty="0"/>
        </a:p>
      </dgm:t>
    </dgm:pt>
    <dgm:pt modelId="{2FE8DFBF-951F-43EE-9B5D-D61E92E7A523}" type="parTrans" cxnId="{6A801AF8-4FD4-466E-A963-E08F910B9FAD}">
      <dgm:prSet/>
      <dgm:spPr/>
      <dgm:t>
        <a:bodyPr/>
        <a:lstStyle/>
        <a:p>
          <a:endParaRPr lang="en-US"/>
        </a:p>
      </dgm:t>
    </dgm:pt>
    <dgm:pt modelId="{30D54D56-E884-4E18-A679-B55B4E4C6887}" type="sibTrans" cxnId="{6A801AF8-4FD4-466E-A963-E08F910B9FAD}">
      <dgm:prSet/>
      <dgm:spPr/>
      <dgm:t>
        <a:bodyPr/>
        <a:lstStyle/>
        <a:p>
          <a:endParaRPr lang="en-US"/>
        </a:p>
      </dgm:t>
    </dgm:pt>
    <dgm:pt modelId="{4D4133A7-BA69-47C2-AC0C-3356A1ECF654}">
      <dgm:prSet/>
      <dgm:spPr/>
      <dgm:t>
        <a:bodyPr/>
        <a:lstStyle/>
        <a:p>
          <a:r>
            <a:rPr lang="en-ZA" dirty="0"/>
            <a:t>Local government is accountable for ensuring service delivery in a sustainable manner</a:t>
          </a:r>
          <a:endParaRPr lang="en-US" dirty="0"/>
        </a:p>
      </dgm:t>
    </dgm:pt>
    <dgm:pt modelId="{BB883E64-C900-4679-8A80-F027E0CDF45C}" type="parTrans" cxnId="{FB5376B4-B000-4C6E-A815-25E2BB44C7EC}">
      <dgm:prSet/>
      <dgm:spPr/>
      <dgm:t>
        <a:bodyPr/>
        <a:lstStyle/>
        <a:p>
          <a:endParaRPr lang="en-US"/>
        </a:p>
      </dgm:t>
    </dgm:pt>
    <dgm:pt modelId="{04B0A043-93BE-4F26-934D-65D7F8D1F365}" type="sibTrans" cxnId="{FB5376B4-B000-4C6E-A815-25E2BB44C7EC}">
      <dgm:prSet/>
      <dgm:spPr/>
      <dgm:t>
        <a:bodyPr/>
        <a:lstStyle/>
        <a:p>
          <a:endParaRPr lang="en-US"/>
        </a:p>
      </dgm:t>
    </dgm:pt>
    <dgm:pt modelId="{F6F64421-A8C5-48BE-9A79-C703CDF69324}">
      <dgm:prSet/>
      <dgm:spPr/>
      <dgm:t>
        <a:bodyPr/>
        <a:lstStyle/>
        <a:p>
          <a:r>
            <a:rPr lang="en-ZA" dirty="0"/>
            <a:t>National government has a duty to make sure municipalities perform their functions</a:t>
          </a:r>
          <a:endParaRPr lang="en-US" dirty="0"/>
        </a:p>
      </dgm:t>
    </dgm:pt>
    <dgm:pt modelId="{7A27D311-5E7D-4171-A001-A66F08CAE477}" type="parTrans" cxnId="{72C6EFCA-578C-4FFA-A92B-37050BBFE37B}">
      <dgm:prSet/>
      <dgm:spPr/>
      <dgm:t>
        <a:bodyPr/>
        <a:lstStyle/>
        <a:p>
          <a:endParaRPr lang="en-US"/>
        </a:p>
      </dgm:t>
    </dgm:pt>
    <dgm:pt modelId="{2368A0C4-A343-4191-BEC2-A7CC6B60AE60}" type="sibTrans" cxnId="{72C6EFCA-578C-4FFA-A92B-37050BBFE37B}">
      <dgm:prSet/>
      <dgm:spPr/>
      <dgm:t>
        <a:bodyPr/>
        <a:lstStyle/>
        <a:p>
          <a:endParaRPr lang="en-US"/>
        </a:p>
      </dgm:t>
    </dgm:pt>
    <dgm:pt modelId="{4C32E6C6-0F9C-4B7E-B1C2-464569649D1D}" type="pres">
      <dgm:prSet presAssocID="{E54BAE37-C830-4F31-BF97-470FEE8D9B2D}" presName="Name0" presStyleCnt="0">
        <dgm:presLayoutVars>
          <dgm:dir/>
          <dgm:animLvl val="lvl"/>
          <dgm:resizeHandles val="exact"/>
        </dgm:presLayoutVars>
      </dgm:prSet>
      <dgm:spPr/>
    </dgm:pt>
    <dgm:pt modelId="{84E5CFAB-308E-4F81-A352-85D9929C999B}" type="pres">
      <dgm:prSet presAssocID="{2178A3C5-8ECD-496E-AA3B-36A69F9D85D9}" presName="boxAndChildren" presStyleCnt="0"/>
      <dgm:spPr/>
    </dgm:pt>
    <dgm:pt modelId="{972BBD3A-E218-4463-BD1F-4CAC8D16C6F0}" type="pres">
      <dgm:prSet presAssocID="{2178A3C5-8ECD-496E-AA3B-36A69F9D85D9}" presName="parentTextBox" presStyleLbl="node1" presStyleIdx="0" presStyleCnt="3"/>
      <dgm:spPr/>
    </dgm:pt>
    <dgm:pt modelId="{CA4D832A-AAEC-41F6-9ED5-F39E523468BF}" type="pres">
      <dgm:prSet presAssocID="{2178A3C5-8ECD-496E-AA3B-36A69F9D85D9}" presName="entireBox" presStyleLbl="node1" presStyleIdx="0" presStyleCnt="3"/>
      <dgm:spPr/>
    </dgm:pt>
    <dgm:pt modelId="{00971E37-72AA-4797-88D7-E9A8EEEC55DC}" type="pres">
      <dgm:prSet presAssocID="{2178A3C5-8ECD-496E-AA3B-36A69F9D85D9}" presName="descendantBox" presStyleCnt="0"/>
      <dgm:spPr/>
    </dgm:pt>
    <dgm:pt modelId="{53B7E3AD-66AC-4F42-B051-D67C45A0D81F}" type="pres">
      <dgm:prSet presAssocID="{4D4133A7-BA69-47C2-AC0C-3356A1ECF654}" presName="childTextBox" presStyleLbl="fgAccFollowNode1" presStyleIdx="0" presStyleCnt="4">
        <dgm:presLayoutVars>
          <dgm:bulletEnabled val="1"/>
        </dgm:presLayoutVars>
      </dgm:prSet>
      <dgm:spPr/>
    </dgm:pt>
    <dgm:pt modelId="{C00E469B-593E-44DC-826B-7F0BD18DBB3E}" type="pres">
      <dgm:prSet presAssocID="{F6F64421-A8C5-48BE-9A79-C703CDF69324}" presName="childTextBox" presStyleLbl="fgAccFollowNode1" presStyleIdx="1" presStyleCnt="4">
        <dgm:presLayoutVars>
          <dgm:bulletEnabled val="1"/>
        </dgm:presLayoutVars>
      </dgm:prSet>
      <dgm:spPr/>
    </dgm:pt>
    <dgm:pt modelId="{D63DD42D-5CBD-41D9-B258-E2031734EB68}" type="pres">
      <dgm:prSet presAssocID="{EAD37025-8D81-420D-9CD8-8181087247BD}" presName="sp" presStyleCnt="0"/>
      <dgm:spPr/>
    </dgm:pt>
    <dgm:pt modelId="{CC43B72A-199C-4860-B574-CEDD6CEC3F73}" type="pres">
      <dgm:prSet presAssocID="{D0E41005-32A8-4C25-85E1-1956908638AC}" presName="arrowAndChildren" presStyleCnt="0"/>
      <dgm:spPr/>
    </dgm:pt>
    <dgm:pt modelId="{5D67378F-4549-4D7D-9480-B31B055120E7}" type="pres">
      <dgm:prSet presAssocID="{D0E41005-32A8-4C25-85E1-1956908638AC}" presName="parentTextArrow" presStyleLbl="node1" presStyleIdx="0" presStyleCnt="3"/>
      <dgm:spPr/>
    </dgm:pt>
    <dgm:pt modelId="{627E069C-52F0-41DF-AD8E-AC22B58D4B62}" type="pres">
      <dgm:prSet presAssocID="{D0E41005-32A8-4C25-85E1-1956908638AC}" presName="arrow" presStyleLbl="node1" presStyleIdx="1" presStyleCnt="3" custLinFactNeighborX="88" custLinFactNeighborY="4305"/>
      <dgm:spPr/>
    </dgm:pt>
    <dgm:pt modelId="{6921EECD-6862-498F-A97D-DF53BA18EE1C}" type="pres">
      <dgm:prSet presAssocID="{D0E41005-32A8-4C25-85E1-1956908638AC}" presName="descendantArrow" presStyleCnt="0"/>
      <dgm:spPr/>
    </dgm:pt>
    <dgm:pt modelId="{5BE2F675-AA95-4CA6-A333-C80831EEE5C1}" type="pres">
      <dgm:prSet presAssocID="{6F005244-511C-4B73-992A-FC1CABA5DBC2}" presName="childTextArrow" presStyleLbl="fgAccFollowNode1" presStyleIdx="2" presStyleCnt="4">
        <dgm:presLayoutVars>
          <dgm:bulletEnabled val="1"/>
        </dgm:presLayoutVars>
      </dgm:prSet>
      <dgm:spPr/>
    </dgm:pt>
    <dgm:pt modelId="{716D7D9E-E38A-4098-AC2C-A562B1D68FA9}" type="pres">
      <dgm:prSet presAssocID="{17D7643C-8F55-464D-87E5-EBA95A2CE445}" presName="childTextArrow" presStyleLbl="fgAccFollowNode1" presStyleIdx="3" presStyleCnt="4">
        <dgm:presLayoutVars>
          <dgm:bulletEnabled val="1"/>
        </dgm:presLayoutVars>
      </dgm:prSet>
      <dgm:spPr/>
    </dgm:pt>
    <dgm:pt modelId="{942AC864-153E-48A5-B5E3-56C755ABC5CE}" type="pres">
      <dgm:prSet presAssocID="{FD5F0880-FD62-45AE-9378-4D4FC3D033A6}" presName="sp" presStyleCnt="0"/>
      <dgm:spPr/>
    </dgm:pt>
    <dgm:pt modelId="{EE526AAE-B05A-40EA-897A-540A0179E02B}" type="pres">
      <dgm:prSet presAssocID="{9577D2E1-F656-4F6C-9A07-8C95B6067E35}" presName="arrowAndChildren" presStyleCnt="0"/>
      <dgm:spPr/>
    </dgm:pt>
    <dgm:pt modelId="{50B08D6A-FF29-4B82-BA78-1FD4746B205C}" type="pres">
      <dgm:prSet presAssocID="{9577D2E1-F656-4F6C-9A07-8C95B6067E35}" presName="parentTextArrow" presStyleLbl="node1" presStyleIdx="2" presStyleCnt="3" custLinFactNeighborY="7591"/>
      <dgm:spPr/>
    </dgm:pt>
  </dgm:ptLst>
  <dgm:cxnLst>
    <dgm:cxn modelId="{D460B00F-1E2F-4A32-BB68-EFC6751C3042}" type="presOf" srcId="{F6F64421-A8C5-48BE-9A79-C703CDF69324}" destId="{C00E469B-593E-44DC-826B-7F0BD18DBB3E}" srcOrd="0" destOrd="0" presId="urn:microsoft.com/office/officeart/2005/8/layout/process4"/>
    <dgm:cxn modelId="{A288CA2C-921F-4B23-8C12-4601F3771EF8}" type="presOf" srcId="{2178A3C5-8ECD-496E-AA3B-36A69F9D85D9}" destId="{CA4D832A-AAEC-41F6-9ED5-F39E523468BF}" srcOrd="1" destOrd="0" presId="urn:microsoft.com/office/officeart/2005/8/layout/process4"/>
    <dgm:cxn modelId="{28CCE43C-43AD-463F-88FE-671D9FE3B408}" type="presOf" srcId="{17D7643C-8F55-464D-87E5-EBA95A2CE445}" destId="{716D7D9E-E38A-4098-AC2C-A562B1D68FA9}" srcOrd="0" destOrd="0" presId="urn:microsoft.com/office/officeart/2005/8/layout/process4"/>
    <dgm:cxn modelId="{85F04F3E-73D4-4FBA-87E6-E4F1AB9DE656}" srcId="{D0E41005-32A8-4C25-85E1-1956908638AC}" destId="{17D7643C-8F55-464D-87E5-EBA95A2CE445}" srcOrd="1" destOrd="0" parTransId="{F3E74176-EFD1-48CB-88C2-B6B32E20297A}" sibTransId="{F8598BD0-39F7-4F75-B6B5-38E0B2AB0B38}"/>
    <dgm:cxn modelId="{72B91C60-33B1-4D80-B757-2BDD68BD7016}" type="presOf" srcId="{6F005244-511C-4B73-992A-FC1CABA5DBC2}" destId="{5BE2F675-AA95-4CA6-A333-C80831EEE5C1}" srcOrd="0" destOrd="0" presId="urn:microsoft.com/office/officeart/2005/8/layout/process4"/>
    <dgm:cxn modelId="{F86EE963-CE5E-46C6-9848-E63C90A6373D}" type="presOf" srcId="{4D4133A7-BA69-47C2-AC0C-3356A1ECF654}" destId="{53B7E3AD-66AC-4F42-B051-D67C45A0D81F}" srcOrd="0" destOrd="0" presId="urn:microsoft.com/office/officeart/2005/8/layout/process4"/>
    <dgm:cxn modelId="{77DC0264-E003-48CB-9817-B2D4AF1BE525}" type="presOf" srcId="{2178A3C5-8ECD-496E-AA3B-36A69F9D85D9}" destId="{972BBD3A-E218-4463-BD1F-4CAC8D16C6F0}" srcOrd="0" destOrd="0" presId="urn:microsoft.com/office/officeart/2005/8/layout/process4"/>
    <dgm:cxn modelId="{02C3C66B-DE15-4D4C-B58A-7389DC7A6097}" srcId="{E54BAE37-C830-4F31-BF97-470FEE8D9B2D}" destId="{9577D2E1-F656-4F6C-9A07-8C95B6067E35}" srcOrd="0" destOrd="0" parTransId="{D7222C6A-1D0C-4D75-A735-241002729E9B}" sibTransId="{FD5F0880-FD62-45AE-9378-4D4FC3D033A6}"/>
    <dgm:cxn modelId="{7CEF0C6D-E79E-4091-8B94-E8D35EF27DF4}" type="presOf" srcId="{E54BAE37-C830-4F31-BF97-470FEE8D9B2D}" destId="{4C32E6C6-0F9C-4B7E-B1C2-464569649D1D}" srcOrd="0" destOrd="0" presId="urn:microsoft.com/office/officeart/2005/8/layout/process4"/>
    <dgm:cxn modelId="{FE56017B-25A0-4C2D-82AA-9D0984464793}" type="presOf" srcId="{D0E41005-32A8-4C25-85E1-1956908638AC}" destId="{5D67378F-4549-4D7D-9480-B31B055120E7}" srcOrd="0" destOrd="0" presId="urn:microsoft.com/office/officeart/2005/8/layout/process4"/>
    <dgm:cxn modelId="{FB5376B4-B000-4C6E-A815-25E2BB44C7EC}" srcId="{2178A3C5-8ECD-496E-AA3B-36A69F9D85D9}" destId="{4D4133A7-BA69-47C2-AC0C-3356A1ECF654}" srcOrd="0" destOrd="0" parTransId="{BB883E64-C900-4679-8A80-F027E0CDF45C}" sibTransId="{04B0A043-93BE-4F26-934D-65D7F8D1F365}"/>
    <dgm:cxn modelId="{BA48E7B8-1233-42AF-AC68-7B7A92CA96BE}" type="presOf" srcId="{9577D2E1-F656-4F6C-9A07-8C95B6067E35}" destId="{50B08D6A-FF29-4B82-BA78-1FD4746B205C}" srcOrd="0" destOrd="0" presId="urn:microsoft.com/office/officeart/2005/8/layout/process4"/>
    <dgm:cxn modelId="{8C6AC5B9-0160-40E1-9727-35A7AAF78E9E}" srcId="{E54BAE37-C830-4F31-BF97-470FEE8D9B2D}" destId="{D0E41005-32A8-4C25-85E1-1956908638AC}" srcOrd="1" destOrd="0" parTransId="{EEB4ACA9-1CC0-41A8-BCDA-6E52944A09C3}" sibTransId="{EAD37025-8D81-420D-9CD8-8181087247BD}"/>
    <dgm:cxn modelId="{72C6EFCA-578C-4FFA-A92B-37050BBFE37B}" srcId="{2178A3C5-8ECD-496E-AA3B-36A69F9D85D9}" destId="{F6F64421-A8C5-48BE-9A79-C703CDF69324}" srcOrd="1" destOrd="0" parTransId="{7A27D311-5E7D-4171-A001-A66F08CAE477}" sibTransId="{2368A0C4-A343-4191-BEC2-A7CC6B60AE60}"/>
    <dgm:cxn modelId="{C7A644D4-FF37-4ED9-B4AC-590015966FE7}" srcId="{D0E41005-32A8-4C25-85E1-1956908638AC}" destId="{6F005244-511C-4B73-992A-FC1CABA5DBC2}" srcOrd="0" destOrd="0" parTransId="{F2FD79B2-305B-41C5-A659-61A4EED105AF}" sibTransId="{03067F3C-0DB8-45DC-B26C-0056FE68B36C}"/>
    <dgm:cxn modelId="{01F130D8-BE63-4CCA-9179-15391C1EFEB8}" type="presOf" srcId="{D0E41005-32A8-4C25-85E1-1956908638AC}" destId="{627E069C-52F0-41DF-AD8E-AC22B58D4B62}" srcOrd="1" destOrd="0" presId="urn:microsoft.com/office/officeart/2005/8/layout/process4"/>
    <dgm:cxn modelId="{6A801AF8-4FD4-466E-A963-E08F910B9FAD}" srcId="{E54BAE37-C830-4F31-BF97-470FEE8D9B2D}" destId="{2178A3C5-8ECD-496E-AA3B-36A69F9D85D9}" srcOrd="2" destOrd="0" parTransId="{2FE8DFBF-951F-43EE-9B5D-D61E92E7A523}" sibTransId="{30D54D56-E884-4E18-A679-B55B4E4C6887}"/>
    <dgm:cxn modelId="{3854DD4F-A3DB-4D69-A316-BECA23624140}" type="presParOf" srcId="{4C32E6C6-0F9C-4B7E-B1C2-464569649D1D}" destId="{84E5CFAB-308E-4F81-A352-85D9929C999B}" srcOrd="0" destOrd="0" presId="urn:microsoft.com/office/officeart/2005/8/layout/process4"/>
    <dgm:cxn modelId="{7AD0C768-CCFF-4355-B817-9379D9A710A0}" type="presParOf" srcId="{84E5CFAB-308E-4F81-A352-85D9929C999B}" destId="{972BBD3A-E218-4463-BD1F-4CAC8D16C6F0}" srcOrd="0" destOrd="0" presId="urn:microsoft.com/office/officeart/2005/8/layout/process4"/>
    <dgm:cxn modelId="{F40606F8-3AFB-44D1-8254-378A2E172EF8}" type="presParOf" srcId="{84E5CFAB-308E-4F81-A352-85D9929C999B}" destId="{CA4D832A-AAEC-41F6-9ED5-F39E523468BF}" srcOrd="1" destOrd="0" presId="urn:microsoft.com/office/officeart/2005/8/layout/process4"/>
    <dgm:cxn modelId="{A23F2F2D-D0C4-4D98-A4C7-65176DD4C719}" type="presParOf" srcId="{84E5CFAB-308E-4F81-A352-85D9929C999B}" destId="{00971E37-72AA-4797-88D7-E9A8EEEC55DC}" srcOrd="2" destOrd="0" presId="urn:microsoft.com/office/officeart/2005/8/layout/process4"/>
    <dgm:cxn modelId="{8B57E776-FB60-4284-A400-25C41658529E}" type="presParOf" srcId="{00971E37-72AA-4797-88D7-E9A8EEEC55DC}" destId="{53B7E3AD-66AC-4F42-B051-D67C45A0D81F}" srcOrd="0" destOrd="0" presId="urn:microsoft.com/office/officeart/2005/8/layout/process4"/>
    <dgm:cxn modelId="{B27894D8-51FF-4EFD-8EF6-79BBFCCFF6CE}" type="presParOf" srcId="{00971E37-72AA-4797-88D7-E9A8EEEC55DC}" destId="{C00E469B-593E-44DC-826B-7F0BD18DBB3E}" srcOrd="1" destOrd="0" presId="urn:microsoft.com/office/officeart/2005/8/layout/process4"/>
    <dgm:cxn modelId="{01C1C9F9-DBE7-4370-8C28-2D40B9A5BE3D}" type="presParOf" srcId="{4C32E6C6-0F9C-4B7E-B1C2-464569649D1D}" destId="{D63DD42D-5CBD-41D9-B258-E2031734EB68}" srcOrd="1" destOrd="0" presId="urn:microsoft.com/office/officeart/2005/8/layout/process4"/>
    <dgm:cxn modelId="{5176EACD-EF7F-484C-A6FD-A1362829532F}" type="presParOf" srcId="{4C32E6C6-0F9C-4B7E-B1C2-464569649D1D}" destId="{CC43B72A-199C-4860-B574-CEDD6CEC3F73}" srcOrd="2" destOrd="0" presId="urn:microsoft.com/office/officeart/2005/8/layout/process4"/>
    <dgm:cxn modelId="{AD24EC15-D2D3-4834-BBD3-12D629FF7411}" type="presParOf" srcId="{CC43B72A-199C-4860-B574-CEDD6CEC3F73}" destId="{5D67378F-4549-4D7D-9480-B31B055120E7}" srcOrd="0" destOrd="0" presId="urn:microsoft.com/office/officeart/2005/8/layout/process4"/>
    <dgm:cxn modelId="{5D77AD5A-4548-4663-B11E-B632BFFAC829}" type="presParOf" srcId="{CC43B72A-199C-4860-B574-CEDD6CEC3F73}" destId="{627E069C-52F0-41DF-AD8E-AC22B58D4B62}" srcOrd="1" destOrd="0" presId="urn:microsoft.com/office/officeart/2005/8/layout/process4"/>
    <dgm:cxn modelId="{97018912-F5D1-4F7E-AC56-72D72CBD2CBC}" type="presParOf" srcId="{CC43B72A-199C-4860-B574-CEDD6CEC3F73}" destId="{6921EECD-6862-498F-A97D-DF53BA18EE1C}" srcOrd="2" destOrd="0" presId="urn:microsoft.com/office/officeart/2005/8/layout/process4"/>
    <dgm:cxn modelId="{5399BC05-CF6F-4C2E-8891-0F0F592BC03D}" type="presParOf" srcId="{6921EECD-6862-498F-A97D-DF53BA18EE1C}" destId="{5BE2F675-AA95-4CA6-A333-C80831EEE5C1}" srcOrd="0" destOrd="0" presId="urn:microsoft.com/office/officeart/2005/8/layout/process4"/>
    <dgm:cxn modelId="{11DFDE43-6AF1-46FD-9FFD-E994A918281F}" type="presParOf" srcId="{6921EECD-6862-498F-A97D-DF53BA18EE1C}" destId="{716D7D9E-E38A-4098-AC2C-A562B1D68FA9}" srcOrd="1" destOrd="0" presId="urn:microsoft.com/office/officeart/2005/8/layout/process4"/>
    <dgm:cxn modelId="{1EFD84EB-A127-4281-9767-7EF24BC0C742}" type="presParOf" srcId="{4C32E6C6-0F9C-4B7E-B1C2-464569649D1D}" destId="{942AC864-153E-48A5-B5E3-56C755ABC5CE}" srcOrd="3" destOrd="0" presId="urn:microsoft.com/office/officeart/2005/8/layout/process4"/>
    <dgm:cxn modelId="{EC2C4E41-5FEC-425E-9707-EF8274B057CE}" type="presParOf" srcId="{4C32E6C6-0F9C-4B7E-B1C2-464569649D1D}" destId="{EE526AAE-B05A-40EA-897A-540A0179E02B}" srcOrd="4" destOrd="0" presId="urn:microsoft.com/office/officeart/2005/8/layout/process4"/>
    <dgm:cxn modelId="{F352E771-3FB5-4134-9335-A81E928213A1}" type="presParOf" srcId="{EE526AAE-B05A-40EA-897A-540A0179E02B}" destId="{50B08D6A-FF29-4B82-BA78-1FD4746B20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D832A-AAEC-41F6-9ED5-F39E523468BF}">
      <dsp:nvSpPr>
        <dsp:cNvPr id="0" name=""/>
        <dsp:cNvSpPr/>
      </dsp:nvSpPr>
      <dsp:spPr>
        <a:xfrm>
          <a:off x="0" y="3877521"/>
          <a:ext cx="11696193" cy="1272689"/>
        </a:xfrm>
        <a:prstGeom prst="rect">
          <a:avLst/>
        </a:prstGeom>
        <a:solidFill>
          <a:schemeClr val="accent5">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The proposed concepts are within the existing Constitutional Framework in terms of which: </a:t>
          </a:r>
          <a:endParaRPr lang="en-US" sz="2200" kern="1200" dirty="0"/>
        </a:p>
      </dsp:txBody>
      <dsp:txXfrm>
        <a:off x="0" y="3877521"/>
        <a:ext cx="11696193" cy="687252"/>
      </dsp:txXfrm>
    </dsp:sp>
    <dsp:sp modelId="{53B7E3AD-66AC-4F42-B051-D67C45A0D81F}">
      <dsp:nvSpPr>
        <dsp:cNvPr id="0" name=""/>
        <dsp:cNvSpPr/>
      </dsp:nvSpPr>
      <dsp:spPr>
        <a:xfrm>
          <a:off x="0" y="4539319"/>
          <a:ext cx="5848096" cy="585436"/>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ZA" sz="1900" kern="1200" dirty="0"/>
            <a:t>Local government is accountable for ensuring service delivery in a sustainable manner</a:t>
          </a:r>
          <a:endParaRPr lang="en-US" sz="1900" kern="1200" dirty="0"/>
        </a:p>
      </dsp:txBody>
      <dsp:txXfrm>
        <a:off x="0" y="4539319"/>
        <a:ext cx="5848096" cy="585436"/>
      </dsp:txXfrm>
    </dsp:sp>
    <dsp:sp modelId="{C00E469B-593E-44DC-826B-7F0BD18DBB3E}">
      <dsp:nvSpPr>
        <dsp:cNvPr id="0" name=""/>
        <dsp:cNvSpPr/>
      </dsp:nvSpPr>
      <dsp:spPr>
        <a:xfrm>
          <a:off x="5848096" y="4539319"/>
          <a:ext cx="5848096" cy="585436"/>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ZA" sz="1900" kern="1200" dirty="0"/>
            <a:t>National government has a duty to make sure municipalities perform their functions</a:t>
          </a:r>
          <a:endParaRPr lang="en-US" sz="1900" kern="1200" dirty="0"/>
        </a:p>
      </dsp:txBody>
      <dsp:txXfrm>
        <a:off x="5848096" y="4539319"/>
        <a:ext cx="5848096" cy="585436"/>
      </dsp:txXfrm>
    </dsp:sp>
    <dsp:sp modelId="{627E069C-52F0-41DF-AD8E-AC22B58D4B62}">
      <dsp:nvSpPr>
        <dsp:cNvPr id="0" name=""/>
        <dsp:cNvSpPr/>
      </dsp:nvSpPr>
      <dsp:spPr>
        <a:xfrm rot="10800000">
          <a:off x="0" y="2023481"/>
          <a:ext cx="11696193" cy="1957395"/>
        </a:xfrm>
        <a:prstGeom prst="upArrowCallout">
          <a:avLst/>
        </a:prstGeom>
        <a:solidFill>
          <a:schemeClr val="accent5">
            <a:shade val="50000"/>
            <a:hueOff val="168648"/>
            <a:satOff val="-3730"/>
            <a:lumOff val="279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The Water Services Amendment Bill introduces 2 new concepts:  </a:t>
          </a:r>
          <a:endParaRPr lang="en-US" sz="2200" kern="1200" dirty="0"/>
        </a:p>
      </dsp:txBody>
      <dsp:txXfrm rot="-10800000">
        <a:off x="0" y="2023481"/>
        <a:ext cx="11696193" cy="687045"/>
      </dsp:txXfrm>
    </dsp:sp>
    <dsp:sp modelId="{5BE2F675-AA95-4CA6-A333-C80831EEE5C1}">
      <dsp:nvSpPr>
        <dsp:cNvPr id="0" name=""/>
        <dsp:cNvSpPr/>
      </dsp:nvSpPr>
      <dsp:spPr>
        <a:xfrm>
          <a:off x="0" y="2626261"/>
          <a:ext cx="5848096" cy="585261"/>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ZA" sz="1800" kern="1200" dirty="0"/>
            <a:t>The requirement that a municipal service delivery mechanism must have a minimum competency</a:t>
          </a:r>
          <a:endParaRPr lang="en-US" sz="1800" kern="1200" dirty="0"/>
        </a:p>
      </dsp:txBody>
      <dsp:txXfrm>
        <a:off x="0" y="2626261"/>
        <a:ext cx="5848096" cy="585261"/>
      </dsp:txXfrm>
    </dsp:sp>
    <dsp:sp modelId="{716D7D9E-E38A-4098-AC2C-A562B1D68FA9}">
      <dsp:nvSpPr>
        <dsp:cNvPr id="0" name=""/>
        <dsp:cNvSpPr/>
      </dsp:nvSpPr>
      <dsp:spPr>
        <a:xfrm>
          <a:off x="5848096" y="2626261"/>
          <a:ext cx="5848096" cy="585261"/>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ZA" sz="1800" kern="1200" dirty="0"/>
            <a:t>The requirement that the WSA must regulate performance of the WSP by contract – whether internal and/or external</a:t>
          </a:r>
          <a:endParaRPr lang="en-US" sz="1800" kern="1200" dirty="0"/>
        </a:p>
      </dsp:txBody>
      <dsp:txXfrm>
        <a:off x="5848096" y="2626261"/>
        <a:ext cx="5848096" cy="585261"/>
      </dsp:txXfrm>
    </dsp:sp>
    <dsp:sp modelId="{50B08D6A-FF29-4B82-BA78-1FD4746B205C}">
      <dsp:nvSpPr>
        <dsp:cNvPr id="0" name=""/>
        <dsp:cNvSpPr/>
      </dsp:nvSpPr>
      <dsp:spPr>
        <a:xfrm rot="10800000">
          <a:off x="0" y="149496"/>
          <a:ext cx="11696193" cy="1957395"/>
        </a:xfrm>
        <a:prstGeom prst="upArrowCallout">
          <a:avLst/>
        </a:prstGeom>
        <a:solidFill>
          <a:schemeClr val="accent5">
            <a:shade val="50000"/>
            <a:hueOff val="168648"/>
            <a:satOff val="-3730"/>
            <a:lumOff val="279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Triggered by the decline in municipal water and sanitation services delivery, as demonstrated by the latest Drop Reports, the Department, in consultation with sector partners, has identified the need to do things differently</a:t>
          </a:r>
          <a:endParaRPr lang="en-US" sz="2200" kern="1200" dirty="0"/>
        </a:p>
      </dsp:txBody>
      <dsp:txXfrm rot="10800000">
        <a:off x="0" y="149496"/>
        <a:ext cx="11696193" cy="12718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0.56717</cdr:x>
      <cdr:y>0.44303</cdr:y>
    </cdr:from>
    <cdr:to>
      <cdr:x>0.88129</cdr:x>
      <cdr:y>0.56231</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6644472" y="2400657"/>
          <a:ext cx="3679992" cy="64633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cdr:txBody>
    </cdr:sp>
  </cdr:relSizeAnchor>
</c:userShapes>
</file>

<file path=ppt/drawings/drawing2.xml><?xml version="1.0" encoding="utf-8"?>
<c:userShapes xmlns:c="http://schemas.openxmlformats.org/drawingml/2006/chart">
  <cdr:relSizeAnchor xmlns:cdr="http://schemas.openxmlformats.org/drawingml/2006/chartDrawing">
    <cdr:from>
      <cdr:x>0.42379</cdr:x>
      <cdr:y>0.52047</cdr:y>
    </cdr:from>
    <cdr:to>
      <cdr:x>1</cdr:x>
      <cdr:y>0.58863</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5012054" y="2820279"/>
          <a:ext cx="681482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cdr:txBody>
    </cdr:sp>
  </cdr:relSizeAnchor>
</c:userShapes>
</file>

<file path=ppt/drawings/drawing3.xml><?xml version="1.0" encoding="utf-8"?>
<c:userShapes xmlns:c="http://schemas.openxmlformats.org/drawingml/2006/chart">
  <cdr:relSizeAnchor xmlns:cdr="http://schemas.openxmlformats.org/drawingml/2006/chartDrawing">
    <cdr:from>
      <cdr:x>0.43103</cdr:x>
      <cdr:y>0.05459</cdr:y>
    </cdr:from>
    <cdr:to>
      <cdr:x>0.95326</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31" y="292581"/>
          <a:ext cx="6213230" cy="24852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1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Group 2d reported that plans have been developed to address non-revenue water however implementation has not yet started</a:t>
          </a:r>
        </a:p>
        <a:p xmlns:a="http://schemas.openxmlformats.org/drawingml/2006/main">
          <a:pPr algn="just"/>
          <a:endParaRPr lang="en-ZA" sz="1800" kern="1200" dirty="0">
            <a:latin typeface="Arial" panose="020B0604020202020204" pitchFamily="34" charset="0"/>
            <a:cs typeface="Arial" panose="020B0604020202020204" pitchFamily="34" charset="0"/>
          </a:endParaRPr>
        </a:p>
        <a:p xmlns:a="http://schemas.openxmlformats.org/drawingml/2006/main">
          <a:pPr algn="just"/>
          <a:r>
            <a:rPr lang="en-ZA" sz="1800" kern="1200" dirty="0">
              <a:latin typeface="Arial" panose="020B0604020202020204" pitchFamily="34" charset="0"/>
              <a:cs typeface="Arial" panose="020B0604020202020204" pitchFamily="34" charset="0"/>
            </a:rPr>
            <a:t>6 WSAs in Group 2d reported that plans to address non-revenue water has been developed and being implemented</a:t>
          </a:r>
        </a:p>
        <a:p xmlns:a="http://schemas.openxmlformats.org/drawingml/2006/main">
          <a:pPr algn="just"/>
          <a:r>
            <a:rPr lang="en-ZA" sz="1800" kern="1200" dirty="0">
              <a:latin typeface="Arial" panose="020B0604020202020204" pitchFamily="34" charset="0"/>
              <a:cs typeface="Arial" panose="020B0604020202020204" pitchFamily="34" charset="0"/>
            </a:rPr>
            <a:t> </a:t>
          </a:r>
        </a:p>
      </cdr:txBody>
    </cdr:sp>
  </cdr:relSizeAnchor>
  <cdr:relSizeAnchor xmlns:cdr="http://schemas.openxmlformats.org/drawingml/2006/chartDrawing">
    <cdr:from>
      <cdr:x>0.56738</cdr:x>
      <cdr:y>0.41387</cdr:y>
    </cdr:from>
    <cdr:to>
      <cdr:x>0.87669</cdr:x>
      <cdr:y>0.58613</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6750249" y="2218373"/>
          <a:ext cx="3679992" cy="92333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cdr:txBody>
    </cdr:sp>
  </cdr:relSizeAnchor>
</c:userShapes>
</file>

<file path=ppt/drawings/drawing4.xml><?xml version="1.0" encoding="utf-8"?>
<c:userShapes xmlns:c="http://schemas.openxmlformats.org/drawingml/2006/chart">
  <cdr:relSizeAnchor xmlns:cdr="http://schemas.openxmlformats.org/drawingml/2006/chartDrawing">
    <cdr:from>
      <cdr:x>0.43103</cdr:x>
      <cdr:y>0.05459</cdr:y>
    </cdr:from>
    <cdr:to>
      <cdr:x>0.98972</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88" y="292607"/>
          <a:ext cx="6646925" cy="2485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No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Group 2d reported any joint catchment risk abatement plans being developed and approved</a:t>
          </a:r>
        </a:p>
        <a:p xmlns:a="http://schemas.openxmlformats.org/drawingml/2006/main">
          <a:pPr algn="just"/>
          <a:r>
            <a:rPr lang="en-ZA" sz="1800" kern="1200" dirty="0">
              <a:latin typeface="Arial" panose="020B0604020202020204" pitchFamily="34" charset="0"/>
              <a:cs typeface="Arial" panose="020B0604020202020204" pitchFamily="34" charset="0"/>
            </a:rPr>
            <a:t>29% of WSAs in Group 2d reported that plans to address joint catchment risk abatement has been drafted</a:t>
          </a:r>
        </a:p>
        <a:p xmlns:a="http://schemas.openxmlformats.org/drawingml/2006/main">
          <a:pPr algn="just"/>
          <a:r>
            <a:rPr lang="en-ZA" sz="1800" kern="1200" dirty="0">
              <a:latin typeface="Arial" panose="020B0604020202020204" pitchFamily="34" charset="0"/>
              <a:cs typeface="Arial" panose="020B0604020202020204" pitchFamily="34" charset="0"/>
            </a:rPr>
            <a:t>54% of WSAs in Group 2d reported that there was no plans to address joint catchment risk abatement</a:t>
          </a:r>
        </a:p>
      </cdr:txBody>
    </cdr:sp>
  </cdr:relSizeAnchor>
  <cdr:relSizeAnchor xmlns:cdr="http://schemas.openxmlformats.org/drawingml/2006/chartDrawing">
    <cdr:from>
      <cdr:x>0.46477</cdr:x>
      <cdr:y>0.41387</cdr:y>
    </cdr:from>
    <cdr:to>
      <cdr:x>0.96115</cdr:x>
      <cdr:y>0.53445</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5529545" y="2218373"/>
          <a:ext cx="5905500" cy="64633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cdr:txBody>
    </cdr:sp>
  </cdr:relSizeAnchor>
</c:userShapes>
</file>

<file path=ppt/drawings/drawing5.xml><?xml version="1.0" encoding="utf-8"?>
<c:userShapes xmlns:c="http://schemas.openxmlformats.org/drawingml/2006/chart">
  <cdr:relSizeAnchor xmlns:cdr="http://schemas.openxmlformats.org/drawingml/2006/chartDrawing">
    <cdr:from>
      <cdr:x>0.42314</cdr:x>
      <cdr:y>0.03814</cdr:y>
    </cdr:from>
    <cdr:to>
      <cdr:x>0.98582</cdr:x>
      <cdr:y>0.45726</cdr:y>
    </cdr:to>
    <cdr:sp macro="" textlink="">
      <cdr:nvSpPr>
        <cdr:cNvPr id="5" name="TextBox 4">
          <a:extLst xmlns:a="http://schemas.openxmlformats.org/drawingml/2006/main">
            <a:ext uri="{FF2B5EF4-FFF2-40B4-BE49-F238E27FC236}">
              <a16:creationId xmlns:a16="http://schemas.microsoft.com/office/drawing/2014/main" id="{0243F2EC-7A4D-5D11-527B-36D1D6C7638B}"/>
            </a:ext>
          </a:extLst>
        </cdr:cNvPr>
        <cdr:cNvSpPr txBox="1"/>
      </cdr:nvSpPr>
      <cdr:spPr>
        <a:xfrm xmlns:a="http://schemas.openxmlformats.org/drawingml/2006/main">
          <a:off x="5034245" y="204440"/>
          <a:ext cx="6694311" cy="22464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800" kern="1200" dirty="0">
              <a:latin typeface="Arial" panose="020B0604020202020204" pitchFamily="34" charset="0"/>
              <a:cs typeface="Arial" panose="020B0604020202020204" pitchFamily="34" charset="0"/>
            </a:rPr>
            <a:t>43% of WSAs in Group 2d reported that risk registers were updated with Drop </a:t>
          </a:r>
          <a:r>
            <a:rPr lang="en-ZA" sz="1800" kern="1200" dirty="0" err="1">
              <a:latin typeface="Arial" panose="020B0604020202020204" pitchFamily="34" charset="0"/>
              <a:cs typeface="Arial" panose="020B0604020202020204" pitchFamily="34" charset="0"/>
            </a:rPr>
            <a:t>KPAs</a:t>
          </a:r>
          <a:r>
            <a:rPr lang="en-ZA" sz="1800" kern="1200" dirty="0">
              <a:latin typeface="Arial" panose="020B0604020202020204" pitchFamily="34" charset="0"/>
              <a:cs typeface="Arial" panose="020B0604020202020204" pitchFamily="34" charset="0"/>
            </a:rPr>
            <a:t> where systems were identified as underperforming</a:t>
          </a:r>
        </a:p>
        <a:p xmlns:a="http://schemas.openxmlformats.org/drawingml/2006/main">
          <a:r>
            <a:rPr lang="en-ZA" sz="1800" kern="1200" dirty="0">
              <a:latin typeface="Arial" panose="020B0604020202020204" pitchFamily="34" charset="0"/>
              <a:cs typeface="Arial" panose="020B0604020202020204" pitchFamily="34" charset="0"/>
            </a:rPr>
            <a:t>43% of WSAs in Group 2d reported that risk registers were partially updated</a:t>
          </a:r>
        </a:p>
        <a:p xmlns:a="http://schemas.openxmlformats.org/drawingml/2006/main">
          <a:r>
            <a:rPr lang="en-ZA" sz="1800" kern="1200" dirty="0">
              <a:latin typeface="Arial" panose="020B0604020202020204" pitchFamily="34" charset="0"/>
              <a:cs typeface="Arial" panose="020B0604020202020204" pitchFamily="34" charset="0"/>
            </a:rPr>
            <a:t>14% of WSAs in Group 2d reported that risk registers have not been updated</a:t>
          </a:r>
        </a:p>
        <a:p xmlns:a="http://schemas.openxmlformats.org/drawingml/2006/main">
          <a:endParaRPr lang="en-ZA" sz="1800" kern="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0.53228</cdr:x>
      <cdr:y>0.43971</cdr:y>
    </cdr:from>
    <cdr:to>
      <cdr:x>0.84159</cdr:x>
      <cdr:y>0.56029</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6332653" y="2356872"/>
          <a:ext cx="3679992" cy="64633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cdr:txBody>
    </cdr:sp>
  </cdr:relSizeAnchor>
</c:userShapes>
</file>

<file path=ppt/drawings/drawing6.xml><?xml version="1.0" encoding="utf-8"?>
<c:userShapes xmlns:c="http://schemas.openxmlformats.org/drawingml/2006/chart">
  <cdr:relSizeAnchor xmlns:cdr="http://schemas.openxmlformats.org/drawingml/2006/chartDrawing">
    <cdr:from>
      <cdr:x>0.43103</cdr:x>
      <cdr:y>0.05459</cdr:y>
    </cdr:from>
    <cdr:to>
      <cdr:x>0.98972</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88" y="292607"/>
          <a:ext cx="6646925" cy="2485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43% of WSAs in Group 2d reported that this action was not assessed </a:t>
          </a:r>
        </a:p>
        <a:p xmlns:a="http://schemas.openxmlformats.org/drawingml/2006/main">
          <a:pPr algn="just"/>
          <a:r>
            <a:rPr lang="en-ZA" sz="1800" kern="1200" dirty="0">
              <a:latin typeface="Arial" panose="020B0604020202020204" pitchFamily="34" charset="0"/>
              <a:cs typeface="Arial" panose="020B0604020202020204" pitchFamily="34" charset="0"/>
            </a:rPr>
            <a:t>57% of WSAs in Group 2d reported no progress against this action</a:t>
          </a:r>
        </a:p>
      </cdr:txBody>
    </cdr:sp>
  </cdr:relSizeAnchor>
  <cdr:relSizeAnchor xmlns:cdr="http://schemas.openxmlformats.org/drawingml/2006/chartDrawing">
    <cdr:from>
      <cdr:x>0.43515</cdr:x>
      <cdr:y>0.34546</cdr:y>
    </cdr:from>
    <cdr:to>
      <cdr:x>0.99317</cdr:x>
      <cdr:y>0.41436</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5177119" y="1851681"/>
          <a:ext cx="6638925"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cdr:txBody>
    </cdr:sp>
  </cdr:relSizeAnchor>
</c:userShapes>
</file>

<file path=ppt/drawings/drawing7.xml><?xml version="1.0" encoding="utf-8"?>
<c:userShapes xmlns:c="http://schemas.openxmlformats.org/drawingml/2006/chart">
  <cdr:relSizeAnchor xmlns:cdr="http://schemas.openxmlformats.org/drawingml/2006/chartDrawing">
    <cdr:from>
      <cdr:x>0.45451</cdr:x>
      <cdr:y>0.19991</cdr:y>
    </cdr:from>
    <cdr:to>
      <cdr:x>0.97674</cdr:x>
      <cdr:y>0.66357</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407378" y="1071540"/>
          <a:ext cx="6213122" cy="2485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100% of WSAs in Group 2d reported positive progress in improving the condition of wastewater systems</a:t>
          </a:r>
        </a:p>
      </cdr:txBody>
    </cdr:sp>
  </cdr:relSizeAnchor>
  <cdr:relSizeAnchor xmlns:cdr="http://schemas.openxmlformats.org/drawingml/2006/chartDrawing">
    <cdr:from>
      <cdr:x>0.43355</cdr:x>
      <cdr:y>0.37424</cdr:y>
    </cdr:from>
    <cdr:to>
      <cdr:x>0.98677</cdr:x>
      <cdr:y>0.49482</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5158069" y="2005961"/>
          <a:ext cx="6581775" cy="64633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cdr:txBody>
    </cdr:sp>
  </cdr:relSizeAnchor>
</c:userShapes>
</file>

<file path=ppt/drawings/drawing8.xml><?xml version="1.0" encoding="utf-8"?>
<c:userShapes xmlns:c="http://schemas.openxmlformats.org/drawingml/2006/chart">
  <cdr:relSizeAnchor xmlns:cdr="http://schemas.openxmlformats.org/drawingml/2006/chartDrawing">
    <cdr:from>
      <cdr:x>0.43103</cdr:x>
      <cdr:y>0.05459</cdr:y>
    </cdr:from>
    <cdr:to>
      <cdr:x>0.95326</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31" y="292581"/>
          <a:ext cx="6213230" cy="24852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5 WSAs in Group 2d reported that security plans are in place and yielding results</a:t>
          </a:r>
        </a:p>
        <a:p xmlns:a="http://schemas.openxmlformats.org/drawingml/2006/main">
          <a:pPr algn="just"/>
          <a:endParaRPr lang="en-ZA" sz="1800" kern="1200" dirty="0">
            <a:latin typeface="Arial" panose="020B0604020202020204" pitchFamily="34" charset="0"/>
            <a:cs typeface="Arial" panose="020B0604020202020204" pitchFamily="34" charset="0"/>
          </a:endParaRPr>
        </a:p>
        <a:p xmlns:a="http://schemas.openxmlformats.org/drawingml/2006/main">
          <a:pPr algn="just"/>
          <a:r>
            <a:rPr lang="en-ZA" sz="1800" kern="1200" dirty="0">
              <a:latin typeface="Arial" panose="020B0604020202020204" pitchFamily="34" charset="0"/>
              <a:cs typeface="Arial" panose="020B0604020202020204" pitchFamily="34" charset="0"/>
            </a:rPr>
            <a:t>2 WSAs in Group 2d reported that no additional or specific plans developed yet </a:t>
          </a:r>
        </a:p>
      </cdr:txBody>
    </cdr:sp>
  </cdr:relSizeAnchor>
  <cdr:relSizeAnchor xmlns:cdr="http://schemas.openxmlformats.org/drawingml/2006/chartDrawing">
    <cdr:from>
      <cdr:x>0.43129</cdr:x>
      <cdr:y>0.37069</cdr:y>
    </cdr:from>
    <cdr:to>
      <cdr:x>0.98597</cdr:x>
      <cdr:y>0.43959</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5131198" y="1986911"/>
          <a:ext cx="6599122"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2025/03/26</a:t>
            </a:fld>
            <a:endParaRPr lang="en-ZA"/>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VI"/>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en-VI" smtClean="0"/>
              <a:t>03/26/2025</a:t>
            </a:fld>
            <a:endParaRPr lang="en-VI"/>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VI"/>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VI"/>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en-VI" smtClean="0"/>
              <a:t>‹#›</a:t>
            </a:fld>
            <a:endParaRPr lang="en-VI"/>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6B812-1A1C-52D8-9CD7-6FDD08F45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BE749-BDB7-E9AD-E72D-AC0CB4481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B63D4-14BF-1BEC-1CAA-CE8FF7F52544}"/>
              </a:ext>
            </a:extLst>
          </p:cNvPr>
          <p:cNvSpPr>
            <a:spLocks noGrp="1"/>
          </p:cNvSpPr>
          <p:nvPr>
            <p:ph type="body" idx="1"/>
          </p:nvPr>
        </p:nvSpPr>
        <p:spPr/>
        <p:txBody>
          <a:bodyPr/>
          <a:lstStyle/>
          <a:p>
            <a:r>
              <a:rPr lang="en-ZA" dirty="0"/>
              <a:t>There is a three way relationship. </a:t>
            </a:r>
          </a:p>
          <a:p>
            <a:r>
              <a:rPr lang="en-ZA" dirty="0"/>
              <a:t>Local government – the municipalities authorised in terms of the Municipal Structures Act – are the water services authority. </a:t>
            </a:r>
          </a:p>
          <a:p>
            <a:r>
              <a:rPr lang="en-ZA" dirty="0"/>
              <a:t>This legislative and executive function bests in the Council. </a:t>
            </a:r>
          </a:p>
          <a:p>
            <a:r>
              <a:rPr lang="en-ZA" dirty="0"/>
              <a:t>The authority must ensure service delivery – and appoint and regulate the service delivery mechanism (the WSP). </a:t>
            </a:r>
          </a:p>
          <a:p>
            <a:r>
              <a:rPr lang="en-ZA" dirty="0"/>
              <a:t>DWS sets national norms and standards – including minimum contracting requirements between a WSA and a WSP. </a:t>
            </a:r>
          </a:p>
          <a:p>
            <a:r>
              <a:rPr lang="en-ZA" dirty="0"/>
              <a:t>The legislative reform process is now requiring that WSPs have a minimum competency requirement (the Licensing System). </a:t>
            </a:r>
          </a:p>
          <a:p>
            <a:r>
              <a:rPr lang="en-ZA" dirty="0"/>
              <a:t>It is important that DWS does not impede the autonomy of the WSA – but it is equally important that DWS ensure compliance with national norms and standards</a:t>
            </a:r>
          </a:p>
        </p:txBody>
      </p:sp>
      <p:sp>
        <p:nvSpPr>
          <p:cNvPr id="4" name="Slide Number Placeholder 3">
            <a:extLst>
              <a:ext uri="{FF2B5EF4-FFF2-40B4-BE49-F238E27FC236}">
                <a16:creationId xmlns:a16="http://schemas.microsoft.com/office/drawing/2014/main" id="{5A95B428-2B1E-41DA-E555-3D370B247E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E9D3D-7D79-45B1-AA33-0E4313B8E74B}"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624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Service Delivery Budget and Implementation Plan (SDBIP)</a:t>
            </a:r>
          </a:p>
          <a:p>
            <a:r>
              <a:rPr lang="en-GB" dirty="0"/>
              <a:t>The MFMA requires municipalities to develop SDBIPs annually. </a:t>
            </a:r>
          </a:p>
          <a:p>
            <a:r>
              <a:rPr lang="en-GB" dirty="0"/>
              <a:t>According to Section 53(1)(c)(ii), the SDBIP is defined as a detailed plan approved by the Mayor of a municipality for implementing the municipality's delivery of municipal services and its annual budget and which must indicate the following:  </a:t>
            </a:r>
          </a:p>
          <a:p>
            <a:r>
              <a:rPr lang="en-GB" dirty="0"/>
              <a:t>(a) projections for each month of:  </a:t>
            </a:r>
          </a:p>
          <a:p>
            <a:r>
              <a:rPr lang="en-GB" dirty="0"/>
              <a:t>(</a:t>
            </a:r>
            <a:r>
              <a:rPr lang="en-GB" dirty="0" err="1"/>
              <a:t>i</a:t>
            </a:r>
            <a:r>
              <a:rPr lang="en-GB" dirty="0"/>
              <a:t>) revenue to be collected by source; and </a:t>
            </a:r>
          </a:p>
          <a:p>
            <a:r>
              <a:rPr lang="en-GB" dirty="0"/>
              <a:t>(ii) operational and capital expenditure by vote  </a:t>
            </a:r>
          </a:p>
          <a:p>
            <a:r>
              <a:rPr lang="en-GB" dirty="0"/>
              <a:t>(b) service delivery targets and performance indicators for each quarter; and  </a:t>
            </a:r>
          </a:p>
          <a:p>
            <a:r>
              <a:rPr lang="en-GB" dirty="0"/>
              <a:t>(c) other matters prescribed.  </a:t>
            </a:r>
          </a:p>
          <a:p>
            <a:r>
              <a:rPr lang="en-GB" dirty="0"/>
              <a:t>The Mayor is required to approve the SDBIP within 28 days after the approval of the IDP and Budget</a:t>
            </a:r>
          </a:p>
          <a:p>
            <a:r>
              <a:rPr lang="en-GB" dirty="0"/>
              <a:t>It must be publicised within 14 days after approval by the Mayor</a:t>
            </a:r>
          </a:p>
          <a:p>
            <a:r>
              <a:rPr lang="en-GB" dirty="0"/>
              <a:t>Monthly, quarterly and annual reporting is required against the SDBIP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CB028-B71F-45D9-AB92-FFEECDBD9F3B}"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474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42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E9C2F-39F2-E9B1-D7AF-03363358CCC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E0671240-8DA5-4AD2-D4D1-6CB76DBDFAAE}"/>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8695199-ECDE-65BB-5B55-27B454EFDF3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4EBD8E7-891E-4643-A5BE-0D44F7A70F93}" type="slidenum">
              <a:rPr lang="en-US" altLang="en-US"/>
              <a:pPr>
                <a:defRPr/>
              </a:pPr>
              <a:t>‹#›</a:t>
            </a:fld>
            <a:endParaRPr lang="en-US" altLang="en-US"/>
          </a:p>
        </p:txBody>
      </p:sp>
    </p:spTree>
    <p:extLst>
      <p:ext uri="{BB962C8B-B14F-4D97-AF65-F5344CB8AC3E}">
        <p14:creationId xmlns:p14="http://schemas.microsoft.com/office/powerpoint/2010/main" val="104293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B49886-E7E2-839B-F237-1DD66C8B8C1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E34C2CB1-FBFE-00A7-36EE-75BC7AB7357A}"/>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CC4A10B-ACF1-BCD8-29E4-7F694749C9E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99CBE55-E379-45E3-860D-0E4322B6CB47}" type="slidenum">
              <a:rPr lang="en-US" altLang="en-US"/>
              <a:pPr>
                <a:defRPr/>
              </a:pPr>
              <a:t>‹#›</a:t>
            </a:fld>
            <a:endParaRPr lang="en-US" altLang="en-US"/>
          </a:p>
        </p:txBody>
      </p:sp>
    </p:spTree>
    <p:extLst>
      <p:ext uri="{BB962C8B-B14F-4D97-AF65-F5344CB8AC3E}">
        <p14:creationId xmlns:p14="http://schemas.microsoft.com/office/powerpoint/2010/main" val="2664357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50CB3D-670C-431D-65F7-FC73F8970A24}"/>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8" name="Footer Placeholder 7">
            <a:extLst>
              <a:ext uri="{FF2B5EF4-FFF2-40B4-BE49-F238E27FC236}">
                <a16:creationId xmlns:a16="http://schemas.microsoft.com/office/drawing/2014/main" id="{94232D3E-1DF2-C0A6-D208-3AEFE1CD4F1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ABD7AC66-55FA-9F86-D4DA-9C10139B14E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F78C411-CE60-4985-B554-AA5DE0E695F1}" type="slidenum">
              <a:rPr lang="en-US" altLang="en-US"/>
              <a:pPr>
                <a:defRPr/>
              </a:pPr>
              <a:t>‹#›</a:t>
            </a:fld>
            <a:endParaRPr lang="en-US" altLang="en-US"/>
          </a:p>
        </p:txBody>
      </p:sp>
    </p:spTree>
    <p:extLst>
      <p:ext uri="{BB962C8B-B14F-4D97-AF65-F5344CB8AC3E}">
        <p14:creationId xmlns:p14="http://schemas.microsoft.com/office/powerpoint/2010/main" val="184976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6EE6C2E-BD9E-FB05-5323-4CDD716EA31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5A6655C-9EC6-72F1-DA30-4FE32A58020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CEE81FF3-2AF7-DEC2-7761-D80C61EFC21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F90255F-5FCC-4EFA-99B0-7FBC0E829EDE}" type="slidenum">
              <a:rPr lang="en-US" altLang="en-US"/>
              <a:pPr>
                <a:defRPr/>
              </a:pPr>
              <a:t>‹#›</a:t>
            </a:fld>
            <a:endParaRPr lang="en-US" altLang="en-US"/>
          </a:p>
        </p:txBody>
      </p:sp>
    </p:spTree>
    <p:extLst>
      <p:ext uri="{BB962C8B-B14F-4D97-AF65-F5344CB8AC3E}">
        <p14:creationId xmlns:p14="http://schemas.microsoft.com/office/powerpoint/2010/main" val="1560412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DA5104-6F9D-8D3F-E813-7B97D0633EC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3" name="Footer Placeholder 2">
            <a:extLst>
              <a:ext uri="{FF2B5EF4-FFF2-40B4-BE49-F238E27FC236}">
                <a16:creationId xmlns:a16="http://schemas.microsoft.com/office/drawing/2014/main" id="{1D8F3E61-E6EA-CD5C-8ED5-F40C611D1D12}"/>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EA0A346E-4C4A-2D91-7D03-9CDE90B552D3}"/>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F81D758F-2F82-49A1-AD1A-CBAD4B21CD8A}" type="slidenum">
              <a:rPr lang="en-US" altLang="en-US"/>
              <a:pPr>
                <a:defRPr/>
              </a:pPr>
              <a:t>‹#›</a:t>
            </a:fld>
            <a:endParaRPr lang="en-US" altLang="en-US"/>
          </a:p>
        </p:txBody>
      </p:sp>
    </p:spTree>
    <p:extLst>
      <p:ext uri="{BB962C8B-B14F-4D97-AF65-F5344CB8AC3E}">
        <p14:creationId xmlns:p14="http://schemas.microsoft.com/office/powerpoint/2010/main" val="2763727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9A6FEF-3AC8-18C4-E538-8C05A9D24C7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B391B0EE-2FEE-6320-3431-4245421E2D5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638811A-826C-7AB2-6515-65F177045F2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06A8071-342E-44C7-93BD-9F0E6E9573A1}" type="slidenum">
              <a:rPr lang="en-US" altLang="en-US"/>
              <a:pPr>
                <a:defRPr/>
              </a:pPr>
              <a:t>‹#›</a:t>
            </a:fld>
            <a:endParaRPr lang="en-US" altLang="en-US"/>
          </a:p>
        </p:txBody>
      </p:sp>
    </p:spTree>
    <p:extLst>
      <p:ext uri="{BB962C8B-B14F-4D97-AF65-F5344CB8AC3E}">
        <p14:creationId xmlns:p14="http://schemas.microsoft.com/office/powerpoint/2010/main" val="1576622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89C82A3-513F-A829-2D51-182E914EE3A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644E8520-A86F-881A-9767-A657ED8FE98A}"/>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ADB7BBD-CBBC-C496-02E1-84F34FCF37A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977B8B3-D80D-451F-98C0-0059597FB06A}" type="slidenum">
              <a:rPr lang="en-US" altLang="en-US"/>
              <a:pPr>
                <a:defRPr/>
              </a:pPr>
              <a:t>‹#›</a:t>
            </a:fld>
            <a:endParaRPr lang="en-US" altLang="en-US"/>
          </a:p>
        </p:txBody>
      </p:sp>
    </p:spTree>
    <p:extLst>
      <p:ext uri="{BB962C8B-B14F-4D97-AF65-F5344CB8AC3E}">
        <p14:creationId xmlns:p14="http://schemas.microsoft.com/office/powerpoint/2010/main" val="131321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5EE80-98E3-2CE9-F687-5F48F09529E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15B1E08B-E0AF-7736-F032-BD908471B445}"/>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8B04D8C-2B47-80A9-312C-09DCBDDABDC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3A5E04A-9AAD-4C5A-90C3-3E643282F5FC}" type="slidenum">
              <a:rPr lang="en-US" altLang="en-US"/>
              <a:pPr>
                <a:defRPr/>
              </a:pPr>
              <a:t>‹#›</a:t>
            </a:fld>
            <a:endParaRPr lang="en-US" altLang="en-US"/>
          </a:p>
        </p:txBody>
      </p:sp>
    </p:spTree>
    <p:extLst>
      <p:ext uri="{BB962C8B-B14F-4D97-AF65-F5344CB8AC3E}">
        <p14:creationId xmlns:p14="http://schemas.microsoft.com/office/powerpoint/2010/main" val="2097185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3BDF1-0390-0768-566C-B4D08AFD908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433FFC8D-1161-DD5A-B12B-EF6D7D9D99A2}"/>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93A8AD9-483E-CEE9-99A0-ECC83332950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1646289-C5E5-4B8A-BBC6-3E152C955834}" type="slidenum">
              <a:rPr lang="en-US" altLang="en-US"/>
              <a:pPr>
                <a:defRPr/>
              </a:pPr>
              <a:t>‹#›</a:t>
            </a:fld>
            <a:endParaRPr lang="en-US" altLang="en-US"/>
          </a:p>
        </p:txBody>
      </p:sp>
    </p:spTree>
    <p:extLst>
      <p:ext uri="{BB962C8B-B14F-4D97-AF65-F5344CB8AC3E}">
        <p14:creationId xmlns:p14="http://schemas.microsoft.com/office/powerpoint/2010/main" val="99323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30694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417744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US"/>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29817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414013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10840" y="349886"/>
            <a:ext cx="8442960" cy="934550"/>
          </a:xfrm>
          <a:prstGeom prst="rect">
            <a:avLst/>
          </a:prstGeom>
        </p:spPr>
        <p:txBody>
          <a:bodyPr/>
          <a:lstStyle/>
          <a:p>
            <a:r>
              <a:rPr lang="en-US"/>
              <a:t>Click to edit Master title style</a:t>
            </a:r>
            <a:endParaRPr lang="en-ZA"/>
          </a:p>
        </p:txBody>
      </p:sp>
      <p:sp>
        <p:nvSpPr>
          <p:cNvPr id="3" name="Slide Number Placeholder 2">
            <a:extLst>
              <a:ext uri="{FF2B5EF4-FFF2-40B4-BE49-F238E27FC236}">
                <a16:creationId xmlns:a16="http://schemas.microsoft.com/office/drawing/2014/main" id="{D18E10B9-4EBC-3914-605B-F89F537A5449}"/>
              </a:ext>
            </a:extLst>
          </p:cNvPr>
          <p:cNvSpPr>
            <a:spLocks noGrp="1"/>
          </p:cNvSpPr>
          <p:nvPr>
            <p:ph type="sldNum" sz="quarter" idx="10"/>
          </p:nvPr>
        </p:nvSpPr>
        <p:spPr>
          <a:xfrm>
            <a:off x="97367" y="6429376"/>
            <a:ext cx="1016000" cy="365125"/>
          </a:xfrm>
        </p:spPr>
        <p:txBody>
          <a:bodyPr/>
          <a:lstStyle>
            <a:lvl1pPr>
              <a:defRPr/>
            </a:lvl1pPr>
          </a:lstStyle>
          <a:p>
            <a:pPr>
              <a:defRPr/>
            </a:pPr>
            <a:fld id="{F1482AD8-F354-4D94-B215-17EB64437A0C}" type="slidenum">
              <a:rPr lang="en-ZA"/>
              <a:pPr>
                <a:defRPr/>
              </a:pPr>
              <a:t>‹#›</a:t>
            </a:fld>
            <a:endParaRPr lang="en-ZA" dirty="0"/>
          </a:p>
        </p:txBody>
      </p:sp>
    </p:spTree>
    <p:extLst>
      <p:ext uri="{BB962C8B-B14F-4D97-AF65-F5344CB8AC3E}">
        <p14:creationId xmlns:p14="http://schemas.microsoft.com/office/powerpoint/2010/main" val="396077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D066-17F6-2AA3-BD8C-08BA3BBB330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2BF728A-A843-D134-BE2F-9303170AB715}"/>
              </a:ext>
            </a:extLst>
          </p:cNvPr>
          <p:cNvSpPr>
            <a:spLocks noGrp="1"/>
          </p:cNvSpPr>
          <p:nvPr>
            <p:ph type="dt" sz="half" idx="10"/>
          </p:nvPr>
        </p:nvSpPr>
        <p:spPr/>
        <p:txBody>
          <a:bodyPr/>
          <a:lstStyle/>
          <a:p>
            <a:fld id="{A9E3134B-810E-431C-83ED-BE0D0FDC4EDD}" type="datetime1">
              <a:rPr lang="en-ZA" smtClean="0"/>
              <a:t>2025/03/26</a:t>
            </a:fld>
            <a:endParaRPr lang="en-ZA" dirty="0"/>
          </a:p>
        </p:txBody>
      </p:sp>
      <p:sp>
        <p:nvSpPr>
          <p:cNvPr id="4" name="Footer Placeholder 3">
            <a:extLst>
              <a:ext uri="{FF2B5EF4-FFF2-40B4-BE49-F238E27FC236}">
                <a16:creationId xmlns:a16="http://schemas.microsoft.com/office/drawing/2014/main" id="{7E69377E-2719-A39D-9ED7-318CAC15DA5B}"/>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777E95F0-3B66-67DA-8D28-3060316A4604}"/>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364022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89B6-A0FF-DA62-5B56-5BC327FBF28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78D4857-15F4-C3B0-4445-0FAF50C0A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D4A7512-FD7A-964D-22E5-F0E48DE555EF}"/>
              </a:ext>
            </a:extLst>
          </p:cNvPr>
          <p:cNvSpPr>
            <a:spLocks noGrp="1"/>
          </p:cNvSpPr>
          <p:nvPr>
            <p:ph type="dt" sz="half" idx="10"/>
          </p:nvPr>
        </p:nvSpPr>
        <p:spPr/>
        <p:txBody>
          <a:bodyPr/>
          <a:lstStyle/>
          <a:p>
            <a:fld id="{73326EA3-FF8C-48A3-8C3A-CA2BCB66B9B0}" type="datetime1">
              <a:rPr lang="en-ZA" smtClean="0"/>
              <a:t>2025/03/26</a:t>
            </a:fld>
            <a:endParaRPr lang="en-ZA" dirty="0"/>
          </a:p>
        </p:txBody>
      </p:sp>
      <p:sp>
        <p:nvSpPr>
          <p:cNvPr id="5" name="Footer Placeholder 4">
            <a:extLst>
              <a:ext uri="{FF2B5EF4-FFF2-40B4-BE49-F238E27FC236}">
                <a16:creationId xmlns:a16="http://schemas.microsoft.com/office/drawing/2014/main" id="{2EA69929-909F-F824-4771-A0842B524058}"/>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A9A27CB5-894E-847F-75F0-33A2FEDF2020}"/>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75378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30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3" r:id="rId1"/>
    <p:sldLayoutId id="2147485194" r:id="rId2"/>
    <p:sldLayoutId id="2147485195" r:id="rId3"/>
    <p:sldLayoutId id="2147485196" r:id="rId4"/>
    <p:sldLayoutId id="2147485197" r:id="rId5"/>
    <p:sldLayoutId id="2147485216" r:id="rId6"/>
    <p:sldLayoutId id="2147485217" r:id="rId7"/>
    <p:sldLayoutId id="2147485218" r:id="rId8"/>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404313"/>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 id="2147485228" r:id="rId9"/>
    <p:sldLayoutId id="2147485229" r:id="rId10"/>
    <p:sldLayoutId id="214748523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4EB9025-4637-4149-8F0E-BA50A7909C56}" type="slidenum">
              <a:rPr lang="en-US" altLang="en-US" smtClean="0"/>
              <a:pPr>
                <a:defRPr/>
              </a:pPr>
              <a:t>1</a:t>
            </a:fld>
            <a:endParaRPr lang="en-US" altLang="en-US" dirty="0"/>
          </a:p>
        </p:txBody>
      </p:sp>
      <p:sp>
        <p:nvSpPr>
          <p:cNvPr id="7" name="Content Placeholder 6"/>
          <p:cNvSpPr>
            <a:spLocks noGrp="1"/>
          </p:cNvSpPr>
          <p:nvPr>
            <p:ph idx="4294967295"/>
          </p:nvPr>
        </p:nvSpPr>
        <p:spPr>
          <a:xfrm>
            <a:off x="457200" y="850900"/>
            <a:ext cx="11444858" cy="787400"/>
          </a:xfrm>
          <a:prstGeom prst="rect">
            <a:avLst/>
          </a:prstGeom>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0" y="0"/>
            <a:ext cx="12379109" cy="6889488"/>
          </a:xfrm>
          <a:prstGeom prst="rect">
            <a:avLst/>
          </a:prstGeom>
        </p:spPr>
      </p:pic>
      <p:sp>
        <p:nvSpPr>
          <p:cNvPr id="3" name="TextBox 2"/>
          <p:cNvSpPr txBox="1"/>
          <p:nvPr/>
        </p:nvSpPr>
        <p:spPr>
          <a:xfrm>
            <a:off x="5639580" y="1501015"/>
            <a:ext cx="6552420" cy="369332"/>
          </a:xfrm>
          <a:prstGeom prst="rect">
            <a:avLst/>
          </a:prstGeom>
          <a:noFill/>
        </p:spPr>
        <p:txBody>
          <a:bodyPr wrap="square" rtlCol="0" anchor="ctr" anchorCtr="0">
            <a:spAutoFit/>
          </a:bodyPr>
          <a:lstStyle/>
          <a:p>
            <a:pPr algn="ctr"/>
            <a:r>
              <a:rPr lang="en-US" b="1" dirty="0">
                <a:solidFill>
                  <a:schemeClr val="bg1"/>
                </a:solidFill>
              </a:rPr>
              <a:t>27-28 March 2025     |     Gallagher Convention Centre</a:t>
            </a:r>
          </a:p>
        </p:txBody>
      </p:sp>
      <p:sp>
        <p:nvSpPr>
          <p:cNvPr id="4" name="TextBox 3">
            <a:extLst>
              <a:ext uri="{FF2B5EF4-FFF2-40B4-BE49-F238E27FC236}">
                <a16:creationId xmlns:a16="http://schemas.microsoft.com/office/drawing/2014/main" id="{78191B23-96E2-0113-AFBE-07ADAC8675DB}"/>
              </a:ext>
            </a:extLst>
          </p:cNvPr>
          <p:cNvSpPr txBox="1"/>
          <p:nvPr/>
        </p:nvSpPr>
        <p:spPr>
          <a:xfrm>
            <a:off x="5439274" y="4454783"/>
            <a:ext cx="6619875" cy="646331"/>
          </a:xfrm>
          <a:prstGeom prst="rect">
            <a:avLst/>
          </a:prstGeom>
          <a:noFill/>
        </p:spPr>
        <p:txBody>
          <a:bodyPr wrap="square" rtlCol="0">
            <a:spAutoFit/>
          </a:bodyPr>
          <a:lstStyle/>
          <a:p>
            <a:r>
              <a:rPr lang="en-ZA" b="1" dirty="0">
                <a:solidFill>
                  <a:schemeClr val="tx2"/>
                </a:solidFill>
              </a:rPr>
              <a:t>GROUP 2:   WATER SERVICES SECURITY </a:t>
            </a:r>
          </a:p>
          <a:p>
            <a:r>
              <a:rPr lang="en-ZA" b="1" dirty="0">
                <a:solidFill>
                  <a:schemeClr val="tx2"/>
                </a:solidFill>
              </a:rPr>
              <a:t>GROUP 2d: WSAS WITH GOOD/EXCELLENT PERFORMING SYSTEMS</a:t>
            </a:r>
          </a:p>
        </p:txBody>
      </p:sp>
      <p:sp>
        <p:nvSpPr>
          <p:cNvPr id="13318" name="TextBox 9">
            <a:extLst>
              <a:ext uri="{FF2B5EF4-FFF2-40B4-BE49-F238E27FC236}">
                <a16:creationId xmlns:a16="http://schemas.microsoft.com/office/drawing/2014/main" id="{E39E260D-7157-403F-BBCB-502ACABEBF34}"/>
              </a:ext>
            </a:extLst>
          </p:cNvPr>
          <p:cNvSpPr txBox="1">
            <a:spLocks noChangeArrowheads="1"/>
          </p:cNvSpPr>
          <p:nvPr/>
        </p:nvSpPr>
        <p:spPr bwMode="auto">
          <a:xfrm>
            <a:off x="5439274" y="5094419"/>
            <a:ext cx="609917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tx2"/>
                </a:solidFill>
              </a:rPr>
              <a:t>Facilitated by:	</a:t>
            </a:r>
            <a:r>
              <a:rPr lang="en-US" altLang="en-US" sz="1800" dirty="0" err="1">
                <a:solidFill>
                  <a:schemeClr val="tx2"/>
                </a:solidFill>
              </a:rPr>
              <a:t>Mr</a:t>
            </a:r>
            <a:r>
              <a:rPr lang="en-US" altLang="en-US" sz="1800" dirty="0">
                <a:solidFill>
                  <a:schemeClr val="tx2"/>
                </a:solidFill>
              </a:rPr>
              <a:t> Luxolo Mditshane, DWS </a:t>
            </a:r>
          </a:p>
          <a:p>
            <a:pPr eaLnBrk="1" hangingPunct="1"/>
            <a:r>
              <a:rPr lang="en-US" altLang="en-US" sz="1800" dirty="0">
                <a:solidFill>
                  <a:schemeClr val="tx2"/>
                </a:solidFill>
              </a:rPr>
              <a:t>		Act Provincial Head North West </a:t>
            </a:r>
          </a:p>
          <a:p>
            <a:pPr eaLnBrk="1" hangingPunct="1"/>
            <a:r>
              <a:rPr lang="en-US" altLang="en-US" sz="1800" dirty="0">
                <a:solidFill>
                  <a:schemeClr val="tx2"/>
                </a:solidFill>
              </a:rPr>
              <a:t>Presented by:	</a:t>
            </a:r>
            <a:r>
              <a:rPr lang="en-US" altLang="en-US" sz="1800" dirty="0" err="1">
                <a:solidFill>
                  <a:schemeClr val="tx2"/>
                </a:solidFill>
              </a:rPr>
              <a:t>Mr</a:t>
            </a:r>
            <a:r>
              <a:rPr lang="en-US" altLang="en-US" sz="1800" dirty="0">
                <a:solidFill>
                  <a:schemeClr val="tx2"/>
                </a:solidFill>
              </a:rPr>
              <a:t> Solomon Makate</a:t>
            </a:r>
          </a:p>
          <a:p>
            <a:pPr eaLnBrk="1" hangingPunct="1"/>
            <a:endParaRPr lang="en-US" altLang="en-US" sz="1050" dirty="0">
              <a:solidFill>
                <a:schemeClr val="bg1"/>
              </a:solidFill>
            </a:endParaRPr>
          </a:p>
          <a:p>
            <a:pPr eaLnBrk="1" hangingPunct="1"/>
            <a:r>
              <a:rPr lang="en-US" altLang="en-US" sz="1800" dirty="0">
                <a:solidFill>
                  <a:schemeClr val="bg1"/>
                </a:solidFill>
              </a:rPr>
              <a:t>March 2025</a:t>
            </a:r>
          </a:p>
        </p:txBody>
      </p:sp>
    </p:spTree>
    <p:extLst>
      <p:ext uri="{BB962C8B-B14F-4D97-AF65-F5344CB8AC3E}">
        <p14:creationId xmlns:p14="http://schemas.microsoft.com/office/powerpoint/2010/main" val="157570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3F264-79DD-57EB-B722-1ED3871E3A21}"/>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BBBCE8E7-B061-AB3D-1B70-FC9F0BCBC870}"/>
              </a:ext>
            </a:extLst>
          </p:cNvPr>
          <p:cNvSpPr>
            <a:spLocks noGrp="1" noChangeArrowheads="1"/>
          </p:cNvSpPr>
          <p:nvPr>
            <p:ph type="title"/>
          </p:nvPr>
        </p:nvSpPr>
        <p:spPr bwMode="auto">
          <a:xfrm>
            <a:off x="314326" y="172001"/>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2d: WSAs r</a:t>
            </a:r>
            <a:r>
              <a:rPr lang="en-US" altLang="en-US" sz="1800" dirty="0">
                <a:solidFill>
                  <a:srgbClr val="424242"/>
                </a:solidFill>
                <a:latin typeface="Arial" panose="020B0604020202020204" pitchFamily="34" charset="0"/>
                <a:cs typeface="Arial" panose="020B0604020202020204" pitchFamily="34" charset="0"/>
              </a:rPr>
              <a:t>eport on </a:t>
            </a: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WSP function is ringfenced or has been ringfenced since the summit or in process (7 out of 12)</a:t>
            </a:r>
            <a:endParaRPr kumimoji="0" lang="en-US" alt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E3235DB9-A1B5-FF2F-6FEA-DBAA80512EE9}"/>
              </a:ext>
            </a:extLst>
          </p:cNvPr>
          <p:cNvGraphicFramePr/>
          <p:nvPr>
            <p:extLst>
              <p:ext uri="{D42A27DB-BD31-4B8C-83A1-F6EECF244321}">
                <p14:modId xmlns:p14="http://schemas.microsoft.com/office/powerpoint/2010/main" val="2065587440"/>
              </p:ext>
            </p:extLst>
          </p:nvPr>
        </p:nvGraphicFramePr>
        <p:xfrm>
          <a:off x="219712" y="902546"/>
          <a:ext cx="11715114"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F5F28DE-FCBB-DE36-80B8-00AB2A1F120B}"/>
              </a:ext>
            </a:extLst>
          </p:cNvPr>
          <p:cNvSpPr txBox="1"/>
          <p:nvPr/>
        </p:nvSpPr>
        <p:spPr>
          <a:xfrm>
            <a:off x="5090160" y="902546"/>
            <a:ext cx="6844666"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0% of WSAs in Group 2d reported ringfencing of WSP function subsequent to 2024 Summit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43% of WSAs in Group 2d didn’t report on ringfencing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14% of WSAs in Group 2d reported that WSP function was ringfenced prior to Summit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43% of WSAs in Group 2d reported that WSP were being ringfenced due to other reforms or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1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3FA11-B062-2EBE-1FF0-AB320480F39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0743B735-0635-AA75-897E-BF706BE514FA}"/>
              </a:ext>
            </a:extLst>
          </p:cNvPr>
          <p:cNvSpPr>
            <a:spLocks noGrp="1" noChangeArrowheads="1"/>
          </p:cNvSpPr>
          <p:nvPr>
            <p:ph type="title"/>
          </p:nvPr>
        </p:nvSpPr>
        <p:spPr bwMode="auto">
          <a:xfrm>
            <a:off x="314326" y="323273"/>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2d: WSAs r</a:t>
            </a:r>
            <a:r>
              <a:rPr lang="en-US" altLang="en-US" sz="1800" dirty="0">
                <a:solidFill>
                  <a:srgbClr val="424242"/>
                </a:solidFill>
                <a:latin typeface="Arial" panose="020B0604020202020204" pitchFamily="34" charset="0"/>
                <a:cs typeface="Arial" panose="020B0604020202020204" pitchFamily="34" charset="0"/>
              </a:rPr>
              <a:t>eport on Systems Act Section 78  process for water and sanitation services </a:t>
            </a:r>
            <a:br>
              <a:rPr lang="en-US" altLang="en-US" sz="1800" dirty="0">
                <a:solidFill>
                  <a:srgbClr val="424242"/>
                </a:solidFill>
                <a:latin typeface="Arial" panose="020B0604020202020204" pitchFamily="34" charset="0"/>
                <a:cs typeface="Arial" panose="020B0604020202020204" pitchFamily="34" charset="0"/>
              </a:rPr>
            </a:b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(7 out of 12)</a:t>
            </a:r>
            <a:endParaRPr kumimoji="0" lang="en-US" alt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BEFCA20A-66D4-EAB8-DC33-D16FB92926C2}"/>
              </a:ext>
            </a:extLst>
          </p:cNvPr>
          <p:cNvGraphicFramePr/>
          <p:nvPr>
            <p:extLst>
              <p:ext uri="{D42A27DB-BD31-4B8C-83A1-F6EECF244321}">
                <p14:modId xmlns:p14="http://schemas.microsoft.com/office/powerpoint/2010/main" val="2792960893"/>
              </p:ext>
            </p:extLst>
          </p:nvPr>
        </p:nvGraphicFramePr>
        <p:xfrm>
          <a:off x="211139" y="969604"/>
          <a:ext cx="11826874" cy="541866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2AF4CC26-4ED4-9484-95E9-3E0F9C7BBE72}"/>
              </a:ext>
            </a:extLst>
          </p:cNvPr>
          <p:cNvSpPr txBox="1"/>
          <p:nvPr/>
        </p:nvSpPr>
        <p:spPr>
          <a:xfrm>
            <a:off x="5120006" y="810083"/>
            <a:ext cx="6814820"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43% of WSAs in Group 2d reported that the Section 78 process for water and sanitation services has been approved and being implemented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14% of WSAs in Group 2d reported that the Section 78 process for water and sanitation services has been approved by Council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0% of WSAs in Group 2d reported Section 78 process was underway (Draft)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43% of WSAs in Group 2d reported no section 78 process is being undertaken for water and sanitation services</a:t>
            </a:r>
          </a:p>
        </p:txBody>
      </p:sp>
    </p:spTree>
    <p:extLst>
      <p:ext uri="{BB962C8B-B14F-4D97-AF65-F5344CB8AC3E}">
        <p14:creationId xmlns:p14="http://schemas.microsoft.com/office/powerpoint/2010/main" val="313694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23D29-6037-D4BD-5632-D3CC6A7572C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9C4E29-6617-FB1C-580B-D543331CA53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9C276A68-CB17-A215-E506-ABFB9F524F51}"/>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EBA1BF2E-628F-1A92-0116-1A34B7F86BA7}"/>
              </a:ext>
            </a:extLst>
          </p:cNvPr>
          <p:cNvSpPr txBox="1"/>
          <p:nvPr/>
        </p:nvSpPr>
        <p:spPr>
          <a:xfrm>
            <a:off x="147978" y="136525"/>
            <a:ext cx="11610268" cy="646331"/>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2d: WSAs r</a:t>
            </a:r>
            <a:r>
              <a:rPr lang="en-US" altLang="en-US" sz="1800" b="1" dirty="0">
                <a:solidFill>
                  <a:srgbClr val="424242"/>
                </a:solidFill>
                <a:latin typeface="Arial" panose="020B0604020202020204" pitchFamily="34" charset="0"/>
                <a:cs typeface="Arial" panose="020B0604020202020204" pitchFamily="34" charset="0"/>
              </a:rPr>
              <a:t>eport on </a:t>
            </a:r>
            <a:r>
              <a:rPr lang="en-ZA" sz="1800" b="1" dirty="0">
                <a:latin typeface="Arial" panose="020B0604020202020204" pitchFamily="34" charset="0"/>
                <a:cs typeface="Arial" panose="020B0604020202020204" pitchFamily="34" charset="0"/>
              </a:rPr>
              <a:t>likelihood of compliance to Regulation 3630 in terms of registration of all treatment works and process controllers by June 2025 as required </a:t>
            </a:r>
            <a:r>
              <a:rPr kumimoji="0" lang="en-US" altLang="en-US" sz="1800" b="1" i="0" u="none" strike="noStrike" cap="none" normalizeH="0" baseline="0" dirty="0">
                <a:ln>
                  <a:noFill/>
                </a:ln>
                <a:solidFill>
                  <a:srgbClr val="424242"/>
                </a:solidFill>
                <a:effectLst/>
                <a:latin typeface="Arial" panose="020B0604020202020204" pitchFamily="34" charset="0"/>
                <a:cs typeface="Arial" panose="020B0604020202020204" pitchFamily="34" charset="0"/>
              </a:rPr>
              <a:t> (7 out of 12)</a:t>
            </a: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C04EFE7B-EB69-BAFF-34CB-274890DCF29F}"/>
              </a:ext>
            </a:extLst>
          </p:cNvPr>
          <p:cNvGraphicFramePr/>
          <p:nvPr/>
        </p:nvGraphicFramePr>
        <p:xfrm>
          <a:off x="147978"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6887D475-CBE1-4FED-4344-9C9E8CC3DCA2}"/>
              </a:ext>
            </a:extLst>
          </p:cNvPr>
          <p:cNvPicPr>
            <a:picLocks noChangeAspect="1"/>
          </p:cNvPicPr>
          <p:nvPr/>
        </p:nvPicPr>
        <p:blipFill>
          <a:blip r:embed="rId3"/>
          <a:stretch>
            <a:fillRect/>
          </a:stretch>
        </p:blipFill>
        <p:spPr>
          <a:xfrm>
            <a:off x="7151558" y="1123416"/>
            <a:ext cx="4892464" cy="548688"/>
          </a:xfrm>
          <a:prstGeom prst="rect">
            <a:avLst/>
          </a:prstGeom>
        </p:spPr>
      </p:pic>
      <p:sp>
        <p:nvSpPr>
          <p:cNvPr id="9" name="Flowchart: Connector 8">
            <a:extLst>
              <a:ext uri="{FF2B5EF4-FFF2-40B4-BE49-F238E27FC236}">
                <a16:creationId xmlns:a16="http://schemas.microsoft.com/office/drawing/2014/main" id="{796E8A29-401C-C255-10EB-341A095DF585}"/>
              </a:ext>
            </a:extLst>
          </p:cNvPr>
          <p:cNvSpPr/>
          <p:nvPr/>
        </p:nvSpPr>
        <p:spPr>
          <a:xfrm>
            <a:off x="8452338" y="1887415"/>
            <a:ext cx="187570" cy="257908"/>
          </a:xfrm>
          <a:prstGeom prst="flowChartConnector">
            <a:avLst/>
          </a:prstGeom>
          <a:gradFill>
            <a:gsLst>
              <a:gs pos="0">
                <a:srgbClr val="0070C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Flowchart: Connector 11">
            <a:extLst>
              <a:ext uri="{FF2B5EF4-FFF2-40B4-BE49-F238E27FC236}">
                <a16:creationId xmlns:a16="http://schemas.microsoft.com/office/drawing/2014/main" id="{37D06A2F-390A-FBA1-5566-DC8328EBFAB2}"/>
              </a:ext>
            </a:extLst>
          </p:cNvPr>
          <p:cNvSpPr/>
          <p:nvPr/>
        </p:nvSpPr>
        <p:spPr>
          <a:xfrm>
            <a:off x="8909022" y="1892695"/>
            <a:ext cx="187570" cy="2579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9938DF19-B3C8-E3CA-12C9-60C25B79EE34}"/>
              </a:ext>
            </a:extLst>
          </p:cNvPr>
          <p:cNvSpPr txBox="1"/>
          <p:nvPr/>
        </p:nvSpPr>
        <p:spPr>
          <a:xfrm>
            <a:off x="10562492" y="1887415"/>
            <a:ext cx="1195754" cy="369332"/>
          </a:xfrm>
          <a:prstGeom prst="rect">
            <a:avLst/>
          </a:prstGeom>
          <a:noFill/>
        </p:spPr>
        <p:txBody>
          <a:bodyPr wrap="square" rtlCol="0">
            <a:spAutoFit/>
          </a:bodyPr>
          <a:lstStyle/>
          <a:p>
            <a:r>
              <a:rPr lang="en-ZA" dirty="0">
                <a:solidFill>
                  <a:schemeClr val="tx2"/>
                </a:solidFill>
              </a:rPr>
              <a:t>Ave 4,1</a:t>
            </a:r>
          </a:p>
        </p:txBody>
      </p:sp>
      <p:sp>
        <p:nvSpPr>
          <p:cNvPr id="15" name="Flowchart: Connector 14">
            <a:extLst>
              <a:ext uri="{FF2B5EF4-FFF2-40B4-BE49-F238E27FC236}">
                <a16:creationId xmlns:a16="http://schemas.microsoft.com/office/drawing/2014/main" id="{03EA1716-5D0D-6CAB-AE20-6CCCB3D58ECB}"/>
              </a:ext>
            </a:extLst>
          </p:cNvPr>
          <p:cNvSpPr/>
          <p:nvPr/>
        </p:nvSpPr>
        <p:spPr>
          <a:xfrm>
            <a:off x="8452338" y="2375852"/>
            <a:ext cx="187570" cy="257908"/>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6" name="Flowchart: Connector 15">
            <a:extLst>
              <a:ext uri="{FF2B5EF4-FFF2-40B4-BE49-F238E27FC236}">
                <a16:creationId xmlns:a16="http://schemas.microsoft.com/office/drawing/2014/main" id="{B57F898E-A9F4-86D1-5D99-C74532474BC5}"/>
              </a:ext>
            </a:extLst>
          </p:cNvPr>
          <p:cNvSpPr/>
          <p:nvPr/>
        </p:nvSpPr>
        <p:spPr>
          <a:xfrm>
            <a:off x="8909022" y="2365060"/>
            <a:ext cx="187570" cy="257908"/>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7" name="Flowchart: Connector 16">
            <a:extLst>
              <a:ext uri="{FF2B5EF4-FFF2-40B4-BE49-F238E27FC236}">
                <a16:creationId xmlns:a16="http://schemas.microsoft.com/office/drawing/2014/main" id="{930979CB-2888-285B-0E75-3437E81987C5}"/>
              </a:ext>
            </a:extLst>
          </p:cNvPr>
          <p:cNvSpPr/>
          <p:nvPr/>
        </p:nvSpPr>
        <p:spPr>
          <a:xfrm>
            <a:off x="9366737" y="2375852"/>
            <a:ext cx="187570" cy="257908"/>
          </a:xfrm>
          <a:prstGeom prst="flowChartConnector">
            <a:avLst/>
          </a:prstGeom>
          <a:gradFill>
            <a:gsLst>
              <a:gs pos="0">
                <a:srgbClr val="C00000"/>
              </a:gs>
              <a:gs pos="42000">
                <a:schemeClr val="accent2">
                  <a:lumMod val="40000"/>
                  <a:lumOff val="60000"/>
                </a:schemeClr>
              </a:gs>
              <a:gs pos="100000">
                <a:schemeClr val="accent2">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B48DC80B-7B14-B7ED-D2E8-05AE042061F5}"/>
              </a:ext>
            </a:extLst>
          </p:cNvPr>
          <p:cNvSpPr txBox="1"/>
          <p:nvPr/>
        </p:nvSpPr>
        <p:spPr>
          <a:xfrm>
            <a:off x="10550769" y="2358617"/>
            <a:ext cx="1195754" cy="369332"/>
          </a:xfrm>
          <a:prstGeom prst="rect">
            <a:avLst/>
          </a:prstGeom>
          <a:noFill/>
        </p:spPr>
        <p:txBody>
          <a:bodyPr wrap="square" rtlCol="0">
            <a:spAutoFit/>
          </a:bodyPr>
          <a:lstStyle/>
          <a:p>
            <a:r>
              <a:rPr lang="en-ZA" dirty="0">
                <a:solidFill>
                  <a:srgbClr val="C00000"/>
                </a:solidFill>
              </a:rPr>
              <a:t>Ave 3,8</a:t>
            </a:r>
          </a:p>
        </p:txBody>
      </p:sp>
      <p:sp>
        <p:nvSpPr>
          <p:cNvPr id="5" name="TextBox 4">
            <a:extLst>
              <a:ext uri="{FF2B5EF4-FFF2-40B4-BE49-F238E27FC236}">
                <a16:creationId xmlns:a16="http://schemas.microsoft.com/office/drawing/2014/main" id="{9AFDD333-A8C7-F281-0A58-8900F12A37B9}"/>
              </a:ext>
            </a:extLst>
          </p:cNvPr>
          <p:cNvSpPr txBox="1"/>
          <p:nvPr/>
        </p:nvSpPr>
        <p:spPr>
          <a:xfrm>
            <a:off x="8364029" y="4285074"/>
            <a:ext cx="3591941" cy="1200329"/>
          </a:xfrm>
          <a:prstGeom prst="rect">
            <a:avLst/>
          </a:prstGeom>
          <a:noFill/>
        </p:spPr>
        <p:txBody>
          <a:bodyPr wrap="square" rtlCol="0">
            <a:spAutoFit/>
          </a:bodyPr>
          <a:lstStyle/>
          <a:p>
            <a:pPr algn="just"/>
            <a:r>
              <a:rPr lang="en-ZA" b="1" dirty="0"/>
              <a:t>Note</a:t>
            </a:r>
          </a:p>
          <a:p>
            <a:pPr algn="just"/>
            <a:r>
              <a:rPr lang="en-ZA" dirty="0"/>
              <a:t>1 </a:t>
            </a:r>
            <a:r>
              <a:rPr lang="en-ZA" dirty="0" err="1"/>
              <a:t>WSA</a:t>
            </a:r>
            <a:r>
              <a:rPr lang="en-ZA" dirty="0"/>
              <a:t> did not provide information on readiness for registration of process controllers</a:t>
            </a:r>
          </a:p>
        </p:txBody>
      </p:sp>
      <p:sp>
        <p:nvSpPr>
          <p:cNvPr id="6" name="Flowchart: Connector 5">
            <a:extLst>
              <a:ext uri="{FF2B5EF4-FFF2-40B4-BE49-F238E27FC236}">
                <a16:creationId xmlns:a16="http://schemas.microsoft.com/office/drawing/2014/main" id="{8EBD6DC9-8086-F333-3774-06CECF85D742}"/>
              </a:ext>
            </a:extLst>
          </p:cNvPr>
          <p:cNvSpPr/>
          <p:nvPr/>
        </p:nvSpPr>
        <p:spPr>
          <a:xfrm>
            <a:off x="9788252" y="1892695"/>
            <a:ext cx="187570" cy="2579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Flowchart: Connector 9">
            <a:extLst>
              <a:ext uri="{FF2B5EF4-FFF2-40B4-BE49-F238E27FC236}">
                <a16:creationId xmlns:a16="http://schemas.microsoft.com/office/drawing/2014/main" id="{B48B15EB-E2B7-EE3E-0F8D-5001758C888A}"/>
              </a:ext>
            </a:extLst>
          </p:cNvPr>
          <p:cNvSpPr/>
          <p:nvPr/>
        </p:nvSpPr>
        <p:spPr>
          <a:xfrm>
            <a:off x="9353981" y="1892695"/>
            <a:ext cx="187570" cy="2579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01A764C9-AF68-3F9F-B286-012EB5A195BA}"/>
              </a:ext>
            </a:extLst>
          </p:cNvPr>
          <p:cNvSpPr txBox="1"/>
          <p:nvPr/>
        </p:nvSpPr>
        <p:spPr>
          <a:xfrm>
            <a:off x="8364029" y="3137231"/>
            <a:ext cx="367999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p:txBody>
      </p:sp>
    </p:spTree>
    <p:extLst>
      <p:ext uri="{BB962C8B-B14F-4D97-AF65-F5344CB8AC3E}">
        <p14:creationId xmlns:p14="http://schemas.microsoft.com/office/powerpoint/2010/main" val="60105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B9BE2-8714-D2DA-A980-AC538CE7DAA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CAA2E0-CDAE-00D6-4B75-535B3C511051}"/>
              </a:ext>
            </a:extLst>
          </p:cNvPr>
          <p:cNvSpPr>
            <a:spLocks noGrp="1"/>
          </p:cNvSpPr>
          <p:nvPr>
            <p:ph type="sldNum" sz="quarter" idx="12"/>
          </p:nvPr>
        </p:nvSpPr>
        <p:spPr/>
        <p:txBody>
          <a:bodyPr/>
          <a:lstStyle/>
          <a:p>
            <a:pPr>
              <a:defRPr/>
            </a:pPr>
            <a:fld id="{A353EDE0-7BCA-4CDF-9A43-1C4B031A103C}" type="slidenum">
              <a:rPr lang="en-US" smtClean="0"/>
              <a:pPr>
                <a:defRPr/>
              </a:pPr>
              <a:t>13</a:t>
            </a:fld>
            <a:endParaRPr lang="en-US"/>
          </a:p>
        </p:txBody>
      </p:sp>
      <p:sp>
        <p:nvSpPr>
          <p:cNvPr id="3" name="Rectangle 1">
            <a:extLst>
              <a:ext uri="{FF2B5EF4-FFF2-40B4-BE49-F238E27FC236}">
                <a16:creationId xmlns:a16="http://schemas.microsoft.com/office/drawing/2014/main" id="{B61A9369-B523-2F6D-496F-113F8C5513F4}"/>
              </a:ext>
            </a:extLst>
          </p:cNvPr>
          <p:cNvSpPr txBox="1">
            <a:spLocks noChangeArrowheads="1"/>
          </p:cNvSpPr>
          <p:nvPr/>
        </p:nvSpPr>
        <p:spPr bwMode="auto">
          <a:xfrm>
            <a:off x="147355" y="360172"/>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2d: WSAs report on </a:t>
            </a:r>
            <a:r>
              <a:rPr lang="en-ZA" sz="1800" b="1" dirty="0">
                <a:latin typeface="Arial" panose="020B0604020202020204" pitchFamily="34" charset="0"/>
                <a:cs typeface="Arial" panose="020B0604020202020204" pitchFamily="34" charset="0"/>
              </a:rPr>
              <a:t>addressing Non-Revenue Water </a:t>
            </a:r>
            <a:r>
              <a:rPr lang="en-US" altLang="en-US" sz="1800" b="1" dirty="0">
                <a:solidFill>
                  <a:srgbClr val="424242"/>
                </a:solidFill>
                <a:latin typeface="Arial" panose="020B0604020202020204" pitchFamily="34" charset="0"/>
                <a:cs typeface="Arial" panose="020B0604020202020204" pitchFamily="34" charset="0"/>
              </a:rPr>
              <a:t> (7 out of 12)</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BE51F412-160A-6C9B-DCC4-706049490884}"/>
              </a:ext>
            </a:extLst>
          </p:cNvPr>
          <p:cNvGraphicFramePr/>
          <p:nvPr>
            <p:extLst>
              <p:ext uri="{D42A27DB-BD31-4B8C-83A1-F6EECF244321}">
                <p14:modId xmlns:p14="http://schemas.microsoft.com/office/powerpoint/2010/main" val="659986109"/>
              </p:ext>
            </p:extLst>
          </p:nvPr>
        </p:nvGraphicFramePr>
        <p:xfrm>
          <a:off x="147355" y="862889"/>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353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5FFC7-9946-9B68-643B-0360747A2FC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76C82-875E-A44B-5473-104CBE7A4C5E}"/>
              </a:ext>
            </a:extLst>
          </p:cNvPr>
          <p:cNvSpPr>
            <a:spLocks noGrp="1"/>
          </p:cNvSpPr>
          <p:nvPr>
            <p:ph type="sldNum" sz="quarter" idx="12"/>
          </p:nvPr>
        </p:nvSpPr>
        <p:spPr/>
        <p:txBody>
          <a:bodyPr/>
          <a:lstStyle/>
          <a:p>
            <a:pPr>
              <a:defRPr/>
            </a:pPr>
            <a:fld id="{A353EDE0-7BCA-4CDF-9A43-1C4B031A103C}" type="slidenum">
              <a:rPr lang="en-US" smtClean="0"/>
              <a:pPr>
                <a:defRPr/>
              </a:pPr>
              <a:t>14</a:t>
            </a:fld>
            <a:endParaRPr lang="en-US"/>
          </a:p>
        </p:txBody>
      </p:sp>
      <p:sp>
        <p:nvSpPr>
          <p:cNvPr id="3" name="Rectangle 1">
            <a:extLst>
              <a:ext uri="{FF2B5EF4-FFF2-40B4-BE49-F238E27FC236}">
                <a16:creationId xmlns:a16="http://schemas.microsoft.com/office/drawing/2014/main" id="{46A501C7-ABB2-8A85-FEDE-5CC0DCC02D67}"/>
              </a:ext>
            </a:extLst>
          </p:cNvPr>
          <p:cNvSpPr txBox="1">
            <a:spLocks noChangeArrowheads="1"/>
          </p:cNvSpPr>
          <p:nvPr/>
        </p:nvSpPr>
        <p:spPr bwMode="auto">
          <a:xfrm>
            <a:off x="147355" y="360172"/>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2d: WSAs progress report on </a:t>
            </a:r>
            <a:r>
              <a:rPr lang="en-ZA" sz="1800" b="1" dirty="0">
                <a:latin typeface="Arial" panose="020B0604020202020204" pitchFamily="34" charset="0"/>
                <a:cs typeface="Arial" panose="020B0604020202020204" pitchFamily="34" charset="0"/>
              </a:rPr>
              <a:t>joint catchment risk abatement planning </a:t>
            </a:r>
            <a:r>
              <a:rPr lang="en-US" altLang="en-US" sz="1800" b="1" dirty="0">
                <a:solidFill>
                  <a:srgbClr val="424242"/>
                </a:solidFill>
                <a:latin typeface="Arial" panose="020B0604020202020204" pitchFamily="34" charset="0"/>
                <a:cs typeface="Arial" panose="020B0604020202020204" pitchFamily="34" charset="0"/>
              </a:rPr>
              <a:t>(7 out of 12)</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70BBAFDD-2C39-2C7D-55BF-FDB3E7BF1289}"/>
              </a:ext>
            </a:extLst>
          </p:cNvPr>
          <p:cNvGraphicFramePr/>
          <p:nvPr>
            <p:extLst>
              <p:ext uri="{D42A27DB-BD31-4B8C-83A1-F6EECF244321}">
                <p14:modId xmlns:p14="http://schemas.microsoft.com/office/powerpoint/2010/main" val="1902782506"/>
              </p:ext>
            </p:extLst>
          </p:nvPr>
        </p:nvGraphicFramePr>
        <p:xfrm>
          <a:off x="147355" y="86800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43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B8906-A51C-4384-0781-1D1A705FB1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443653-7586-70EE-F3C1-856181E4363F}"/>
              </a:ext>
            </a:extLst>
          </p:cNvPr>
          <p:cNvSpPr>
            <a:spLocks noGrp="1"/>
          </p:cNvSpPr>
          <p:nvPr>
            <p:ph type="sldNum" sz="quarter" idx="12"/>
          </p:nvPr>
        </p:nvSpPr>
        <p:spPr/>
        <p:txBody>
          <a:bodyPr/>
          <a:lstStyle/>
          <a:p>
            <a:pPr>
              <a:defRPr/>
            </a:pPr>
            <a:fld id="{A353EDE0-7BCA-4CDF-9A43-1C4B031A103C}" type="slidenum">
              <a:rPr lang="en-US" smtClean="0"/>
              <a:pPr>
                <a:defRPr/>
              </a:pPr>
              <a:t>15</a:t>
            </a:fld>
            <a:endParaRPr lang="en-US"/>
          </a:p>
        </p:txBody>
      </p:sp>
      <p:sp>
        <p:nvSpPr>
          <p:cNvPr id="3" name="Rectangle 1">
            <a:extLst>
              <a:ext uri="{FF2B5EF4-FFF2-40B4-BE49-F238E27FC236}">
                <a16:creationId xmlns:a16="http://schemas.microsoft.com/office/drawing/2014/main" id="{352535C1-68CA-DA9D-F1B2-0A2FA2423E2F}"/>
              </a:ext>
            </a:extLst>
          </p:cNvPr>
          <p:cNvSpPr txBox="1">
            <a:spLocks noChangeArrowheads="1"/>
          </p:cNvSpPr>
          <p:nvPr/>
        </p:nvSpPr>
        <p:spPr bwMode="auto">
          <a:xfrm>
            <a:off x="147355" y="221673"/>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2d: WSAs progress report on </a:t>
            </a:r>
            <a:r>
              <a:rPr lang="en-ZA" sz="1800" b="1" dirty="0">
                <a:latin typeface="Arial" panose="020B0604020202020204" pitchFamily="34" charset="0"/>
                <a:cs typeface="Arial" panose="020B0604020202020204" pitchFamily="34" charset="0"/>
              </a:rPr>
              <a:t>updating risk register with underperformance </a:t>
            </a:r>
            <a:r>
              <a:rPr lang="en-ZA" sz="1800" b="1" dirty="0" err="1">
                <a:latin typeface="Arial" panose="020B0604020202020204" pitchFamily="34" charset="0"/>
                <a:cs typeface="Arial" panose="020B0604020202020204" pitchFamily="34" charset="0"/>
              </a:rPr>
              <a:t>KPAs</a:t>
            </a:r>
            <a:r>
              <a:rPr lang="en-ZA" sz="1800" b="1" dirty="0">
                <a:latin typeface="Arial" panose="020B0604020202020204" pitchFamily="34" charset="0"/>
                <a:cs typeface="Arial" panose="020B0604020202020204" pitchFamily="34" charset="0"/>
              </a:rPr>
              <a:t> identified in the Drop Reports </a:t>
            </a:r>
            <a:r>
              <a:rPr lang="en-US" altLang="en-US" sz="1800" b="1" dirty="0">
                <a:solidFill>
                  <a:srgbClr val="424242"/>
                </a:solidFill>
                <a:latin typeface="Arial" panose="020B0604020202020204" pitchFamily="34" charset="0"/>
                <a:cs typeface="Arial" panose="020B0604020202020204" pitchFamily="34" charset="0"/>
              </a:rPr>
              <a:t>(7 out of 12)</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8C97CE72-2AE1-62A3-B136-F83AD837CBBB}"/>
              </a:ext>
            </a:extLst>
          </p:cNvPr>
          <p:cNvGraphicFramePr/>
          <p:nvPr>
            <p:extLst>
              <p:ext uri="{D42A27DB-BD31-4B8C-83A1-F6EECF244321}">
                <p14:modId xmlns:p14="http://schemas.microsoft.com/office/powerpoint/2010/main" val="2932032203"/>
              </p:ext>
            </p:extLst>
          </p:nvPr>
        </p:nvGraphicFramePr>
        <p:xfrm>
          <a:off x="147355" y="86800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053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E1301-FC01-E17B-B676-8FB83380D1C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74B70A-B26C-312F-91D1-0282C9B6E9D2}"/>
              </a:ext>
            </a:extLst>
          </p:cNvPr>
          <p:cNvSpPr>
            <a:spLocks noGrp="1"/>
          </p:cNvSpPr>
          <p:nvPr>
            <p:ph type="sldNum" sz="quarter" idx="12"/>
          </p:nvPr>
        </p:nvSpPr>
        <p:spPr/>
        <p:txBody>
          <a:bodyPr/>
          <a:lstStyle/>
          <a:p>
            <a:pPr>
              <a:defRPr/>
            </a:pPr>
            <a:fld id="{A353EDE0-7BCA-4CDF-9A43-1C4B031A103C}" type="slidenum">
              <a:rPr lang="en-US" smtClean="0"/>
              <a:pPr>
                <a:defRPr/>
              </a:pPr>
              <a:t>16</a:t>
            </a:fld>
            <a:endParaRPr lang="en-US"/>
          </a:p>
        </p:txBody>
      </p:sp>
      <p:sp>
        <p:nvSpPr>
          <p:cNvPr id="4" name="TextBox 3">
            <a:extLst>
              <a:ext uri="{FF2B5EF4-FFF2-40B4-BE49-F238E27FC236}">
                <a16:creationId xmlns:a16="http://schemas.microsoft.com/office/drawing/2014/main" id="{38BC52EA-A2E3-D779-13A7-B8AC5EC4562B}"/>
              </a:ext>
            </a:extLst>
          </p:cNvPr>
          <p:cNvSpPr txBox="1"/>
          <p:nvPr/>
        </p:nvSpPr>
        <p:spPr>
          <a:xfrm>
            <a:off x="0" y="238246"/>
            <a:ext cx="12056534" cy="369332"/>
          </a:xfrm>
          <a:prstGeom prst="rect">
            <a:avLst/>
          </a:prstGeom>
          <a:solidFill>
            <a:srgbClr val="FFFFFF"/>
          </a:solidFill>
        </p:spPr>
        <p:txBody>
          <a:bodyPr wrap="square">
            <a:spAutoFit/>
          </a:body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2d: </a:t>
            </a:r>
            <a:r>
              <a:rPr lang="en-US" altLang="en-US" b="1" dirty="0">
                <a:solidFill>
                  <a:srgbClr val="424242"/>
                </a:solidFill>
                <a:latin typeface="Arial" panose="020B0604020202020204" pitchFamily="34" charset="0"/>
                <a:cs typeface="Arial" panose="020B0604020202020204" pitchFamily="34" charset="0"/>
              </a:rPr>
              <a:t>P</a:t>
            </a:r>
            <a:r>
              <a:rPr lang="en-ZA" sz="1800" b="1" dirty="0" err="1">
                <a:latin typeface="Arial" panose="020B0604020202020204" pitchFamily="34" charset="0"/>
                <a:cs typeface="Arial" panose="020B0604020202020204" pitchFamily="34" charset="0"/>
              </a:rPr>
              <a:t>ercentage</a:t>
            </a:r>
            <a:r>
              <a:rPr lang="en-ZA" sz="1800" b="1" dirty="0">
                <a:latin typeface="Arial" panose="020B0604020202020204" pitchFamily="34" charset="0"/>
                <a:cs typeface="Arial" panose="020B0604020202020204" pitchFamily="34" charset="0"/>
              </a:rPr>
              <a:t> revenue being invested for infrastructure renewal per annum </a:t>
            </a:r>
            <a:r>
              <a:rPr lang="en-US" altLang="en-US" sz="1800" b="1" dirty="0">
                <a:solidFill>
                  <a:srgbClr val="424242"/>
                </a:solidFill>
                <a:latin typeface="Arial" panose="020B0604020202020204" pitchFamily="34" charset="0"/>
                <a:cs typeface="Arial" panose="020B0604020202020204" pitchFamily="34" charset="0"/>
              </a:rPr>
              <a:t>(7 out of 12)</a:t>
            </a:r>
            <a:endParaRPr lang="en-US" altLang="en-US" sz="1800" b="1" dirty="0">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97C2C952-E708-EB47-3B58-F858E32A5ECF}"/>
              </a:ext>
            </a:extLst>
          </p:cNvPr>
          <p:cNvGraphicFramePr/>
          <p:nvPr/>
        </p:nvGraphicFramePr>
        <p:xfrm>
          <a:off x="462845" y="884577"/>
          <a:ext cx="7665156" cy="450709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0FD77CDD-12F9-A552-304A-1B679F32D5E8}"/>
              </a:ext>
            </a:extLst>
          </p:cNvPr>
          <p:cNvSpPr txBox="1"/>
          <p:nvPr/>
        </p:nvSpPr>
        <p:spPr>
          <a:xfrm>
            <a:off x="7303911" y="884577"/>
            <a:ext cx="4425244" cy="3970318"/>
          </a:xfrm>
          <a:prstGeom prst="rect">
            <a:avLst/>
          </a:prstGeom>
          <a:noFill/>
        </p:spPr>
        <p:txBody>
          <a:bodyPr wrap="square" rtlCol="0">
            <a:spAutoFit/>
          </a:bodyPr>
          <a:lstStyle/>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42% of WSAs in Group 2d reported investment below 5% of revenue for renewal per annum</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28% of WSAs in Group 2d reported investment between 5 and 10% of revenue for renewal per annum</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14% of WSAs in Group 2d reported investment between 10 and 20% of revenue for renewal per annum </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14% of WSAs in Group 2d reported investment between 20 and 30% of revenue for renewal per annum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p:txBody>
      </p:sp>
      <p:sp>
        <p:nvSpPr>
          <p:cNvPr id="3" name="TextBox 2">
            <a:extLst>
              <a:ext uri="{FF2B5EF4-FFF2-40B4-BE49-F238E27FC236}">
                <a16:creationId xmlns:a16="http://schemas.microsoft.com/office/drawing/2014/main" id="{CD4FC48A-B03C-BEB7-B2E8-C86CE598824F}"/>
              </a:ext>
            </a:extLst>
          </p:cNvPr>
          <p:cNvSpPr txBox="1"/>
          <p:nvPr/>
        </p:nvSpPr>
        <p:spPr>
          <a:xfrm>
            <a:off x="2218078" y="5288911"/>
            <a:ext cx="367999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p:txBody>
      </p:sp>
    </p:spTree>
    <p:extLst>
      <p:ext uri="{BB962C8B-B14F-4D97-AF65-F5344CB8AC3E}">
        <p14:creationId xmlns:p14="http://schemas.microsoft.com/office/powerpoint/2010/main" val="310433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D9C49-13D5-0B0F-5767-B2EB73F20C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D34617-253C-B18C-0FEC-00D2AC918F2B}"/>
              </a:ext>
            </a:extLst>
          </p:cNvPr>
          <p:cNvSpPr>
            <a:spLocks noGrp="1"/>
          </p:cNvSpPr>
          <p:nvPr>
            <p:ph type="sldNum" sz="quarter" idx="12"/>
          </p:nvPr>
        </p:nvSpPr>
        <p:spPr/>
        <p:txBody>
          <a:bodyPr/>
          <a:lstStyle/>
          <a:p>
            <a:pPr>
              <a:defRPr/>
            </a:pPr>
            <a:fld id="{A353EDE0-7BCA-4CDF-9A43-1C4B031A103C}" type="slidenum">
              <a:rPr lang="en-US" smtClean="0"/>
              <a:pPr>
                <a:defRPr/>
              </a:pPr>
              <a:t>17</a:t>
            </a:fld>
            <a:endParaRPr lang="en-US"/>
          </a:p>
        </p:txBody>
      </p:sp>
      <p:sp>
        <p:nvSpPr>
          <p:cNvPr id="3" name="Rectangle 1">
            <a:extLst>
              <a:ext uri="{FF2B5EF4-FFF2-40B4-BE49-F238E27FC236}">
                <a16:creationId xmlns:a16="http://schemas.microsoft.com/office/drawing/2014/main" id="{A2DB54F1-240B-806C-B1FE-52D5AC2CB948}"/>
              </a:ext>
            </a:extLst>
          </p:cNvPr>
          <p:cNvSpPr txBox="1">
            <a:spLocks noChangeArrowheads="1"/>
          </p:cNvSpPr>
          <p:nvPr/>
        </p:nvSpPr>
        <p:spPr bwMode="auto">
          <a:xfrm>
            <a:off x="147355" y="221673"/>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2d: WSAs progress report </a:t>
            </a:r>
            <a:r>
              <a:rPr lang="en-ZA" altLang="en-US" sz="1800" b="1" dirty="0">
                <a:solidFill>
                  <a:srgbClr val="424242"/>
                </a:solidFill>
                <a:latin typeface="Arial" panose="020B0604020202020204" pitchFamily="34" charset="0"/>
                <a:cs typeface="Arial" panose="020B0604020202020204" pitchFamily="34" charset="0"/>
              </a:rPr>
              <a:t>in working with the Water Partnerships Office to mobilise private sector funding </a:t>
            </a:r>
            <a:r>
              <a:rPr lang="en-US" altLang="en-US" sz="1800" b="1" dirty="0">
                <a:solidFill>
                  <a:srgbClr val="424242"/>
                </a:solidFill>
                <a:latin typeface="Arial" panose="020B0604020202020204" pitchFamily="34" charset="0"/>
                <a:cs typeface="Arial" panose="020B0604020202020204" pitchFamily="34" charset="0"/>
              </a:rPr>
              <a:t>(7 out of 12)</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9802B12B-29CF-0126-9071-A3DD7702688B}"/>
              </a:ext>
            </a:extLst>
          </p:cNvPr>
          <p:cNvGraphicFramePr/>
          <p:nvPr>
            <p:extLst>
              <p:ext uri="{D42A27DB-BD31-4B8C-83A1-F6EECF244321}">
                <p14:modId xmlns:p14="http://schemas.microsoft.com/office/powerpoint/2010/main" val="403359868"/>
              </p:ext>
            </p:extLst>
          </p:nvPr>
        </p:nvGraphicFramePr>
        <p:xfrm>
          <a:off x="147355" y="86800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69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31DD-7373-40E9-2ED8-0D72A19D6F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E82801-8107-E0CB-BCD9-67AC7240E3C1}"/>
              </a:ext>
            </a:extLst>
          </p:cNvPr>
          <p:cNvSpPr>
            <a:spLocks noGrp="1"/>
          </p:cNvSpPr>
          <p:nvPr>
            <p:ph type="sldNum" sz="quarter" idx="12"/>
          </p:nvPr>
        </p:nvSpPr>
        <p:spPr/>
        <p:txBody>
          <a:bodyPr/>
          <a:lstStyle/>
          <a:p>
            <a:pPr>
              <a:defRPr/>
            </a:pPr>
            <a:fld id="{A353EDE0-7BCA-4CDF-9A43-1C4B031A103C}" type="slidenum">
              <a:rPr lang="en-US" smtClean="0"/>
              <a:pPr>
                <a:defRPr/>
              </a:pPr>
              <a:t>18</a:t>
            </a:fld>
            <a:endParaRPr lang="en-US"/>
          </a:p>
        </p:txBody>
      </p:sp>
      <p:sp>
        <p:nvSpPr>
          <p:cNvPr id="3" name="Rectangle 1">
            <a:extLst>
              <a:ext uri="{FF2B5EF4-FFF2-40B4-BE49-F238E27FC236}">
                <a16:creationId xmlns:a16="http://schemas.microsoft.com/office/drawing/2014/main" id="{6120F568-0CA6-37F2-DBD6-B6DAA5D69A3D}"/>
              </a:ext>
            </a:extLst>
          </p:cNvPr>
          <p:cNvSpPr txBox="1">
            <a:spLocks noChangeArrowheads="1"/>
          </p:cNvSpPr>
          <p:nvPr/>
        </p:nvSpPr>
        <p:spPr bwMode="auto">
          <a:xfrm>
            <a:off x="147355" y="360172"/>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2d: WSAs progress report on </a:t>
            </a:r>
            <a:r>
              <a:rPr lang="en-ZA" sz="1800" b="1" dirty="0">
                <a:latin typeface="Arial" panose="020B0604020202020204" pitchFamily="34" charset="0"/>
                <a:cs typeface="Arial" panose="020B0604020202020204" pitchFamily="34" charset="0"/>
              </a:rPr>
              <a:t>improving the condition of wastewater systems </a:t>
            </a:r>
            <a:r>
              <a:rPr lang="en-US" altLang="en-US" sz="1800" b="1" dirty="0">
                <a:solidFill>
                  <a:srgbClr val="424242"/>
                </a:solidFill>
                <a:latin typeface="Arial" panose="020B0604020202020204" pitchFamily="34" charset="0"/>
                <a:cs typeface="Arial" panose="020B0604020202020204" pitchFamily="34" charset="0"/>
              </a:rPr>
              <a:t>(7 out of 12)</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03BE2B0F-2300-C917-29B7-4FC2D476C49D}"/>
              </a:ext>
            </a:extLst>
          </p:cNvPr>
          <p:cNvGraphicFramePr/>
          <p:nvPr>
            <p:extLst>
              <p:ext uri="{D42A27DB-BD31-4B8C-83A1-F6EECF244321}">
                <p14:modId xmlns:p14="http://schemas.microsoft.com/office/powerpoint/2010/main" val="4162396591"/>
              </p:ext>
            </p:extLst>
          </p:nvPr>
        </p:nvGraphicFramePr>
        <p:xfrm>
          <a:off x="147355" y="72950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114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412E4-25E5-852C-F025-1D23354E6E5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26913-1D68-1068-3D0D-A1DD2A282B5D}"/>
              </a:ext>
            </a:extLst>
          </p:cNvPr>
          <p:cNvSpPr>
            <a:spLocks noGrp="1"/>
          </p:cNvSpPr>
          <p:nvPr>
            <p:ph type="sldNum" sz="quarter" idx="12"/>
          </p:nvPr>
        </p:nvSpPr>
        <p:spPr/>
        <p:txBody>
          <a:bodyPr/>
          <a:lstStyle/>
          <a:p>
            <a:pPr>
              <a:defRPr/>
            </a:pPr>
            <a:fld id="{A353EDE0-7BCA-4CDF-9A43-1C4B031A103C}" type="slidenum">
              <a:rPr lang="en-US" smtClean="0"/>
              <a:pPr>
                <a:defRPr/>
              </a:pPr>
              <a:t>19</a:t>
            </a:fld>
            <a:endParaRPr lang="en-US"/>
          </a:p>
        </p:txBody>
      </p:sp>
      <p:sp>
        <p:nvSpPr>
          <p:cNvPr id="3" name="Rectangle 1">
            <a:extLst>
              <a:ext uri="{FF2B5EF4-FFF2-40B4-BE49-F238E27FC236}">
                <a16:creationId xmlns:a16="http://schemas.microsoft.com/office/drawing/2014/main" id="{BF706E2E-B715-6F9D-B67D-6A8AD36F1C21}"/>
              </a:ext>
            </a:extLst>
          </p:cNvPr>
          <p:cNvSpPr txBox="1">
            <a:spLocks noChangeArrowheads="1"/>
          </p:cNvSpPr>
          <p:nvPr/>
        </p:nvSpPr>
        <p:spPr bwMode="auto">
          <a:xfrm>
            <a:off x="147355" y="360172"/>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2d: WSAs report on </a:t>
            </a:r>
            <a:r>
              <a:rPr lang="en-ZA" sz="1800" b="1" dirty="0">
                <a:latin typeface="Arial" panose="020B0604020202020204" pitchFamily="34" charset="0"/>
                <a:cs typeface="Arial" panose="020B0604020202020204" pitchFamily="34" charset="0"/>
              </a:rPr>
              <a:t>development and implementation of security plans </a:t>
            </a:r>
            <a:r>
              <a:rPr lang="en-US" altLang="en-US" sz="1800" b="1" dirty="0">
                <a:solidFill>
                  <a:srgbClr val="424242"/>
                </a:solidFill>
                <a:latin typeface="Arial" panose="020B0604020202020204" pitchFamily="34" charset="0"/>
                <a:cs typeface="Arial" panose="020B0604020202020204" pitchFamily="34" charset="0"/>
              </a:rPr>
              <a:t>(7 out of 12)</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E78CC910-E040-BA1D-7A6C-ECA1158B5389}"/>
              </a:ext>
            </a:extLst>
          </p:cNvPr>
          <p:cNvGraphicFramePr/>
          <p:nvPr>
            <p:extLst>
              <p:ext uri="{D42A27DB-BD31-4B8C-83A1-F6EECF244321}">
                <p14:modId xmlns:p14="http://schemas.microsoft.com/office/powerpoint/2010/main" val="2565525874"/>
              </p:ext>
            </p:extLst>
          </p:nvPr>
        </p:nvGraphicFramePr>
        <p:xfrm>
          <a:off x="147355" y="862889"/>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043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1C8F-A79F-D35D-F49B-2F5B98011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48F88-075E-2623-0C95-B8AD32239402}"/>
              </a:ext>
            </a:extLst>
          </p:cNvPr>
          <p:cNvSpPr>
            <a:spLocks noGrp="1"/>
          </p:cNvSpPr>
          <p:nvPr>
            <p:ph type="title"/>
          </p:nvPr>
        </p:nvSpPr>
        <p:spPr>
          <a:xfrm>
            <a:off x="276835" y="272456"/>
            <a:ext cx="11365675" cy="540371"/>
          </a:xfrm>
        </p:spPr>
        <p:txBody>
          <a:bodyPr/>
          <a:lstStyle/>
          <a:p>
            <a:pPr algn="l"/>
            <a:r>
              <a:rPr lang="en-ZA" sz="2400" b="1" dirty="0"/>
              <a:t>Agenda for Groups 2a-2d work</a:t>
            </a:r>
          </a:p>
        </p:txBody>
      </p:sp>
      <p:sp>
        <p:nvSpPr>
          <p:cNvPr id="3" name="Content Placeholder 2">
            <a:extLst>
              <a:ext uri="{FF2B5EF4-FFF2-40B4-BE49-F238E27FC236}">
                <a16:creationId xmlns:a16="http://schemas.microsoft.com/office/drawing/2014/main" id="{C90BF754-63F7-97A9-2B20-6F5CD5ECF2AC}"/>
              </a:ext>
            </a:extLst>
          </p:cNvPr>
          <p:cNvSpPr>
            <a:spLocks noGrp="1"/>
          </p:cNvSpPr>
          <p:nvPr>
            <p:ph idx="1"/>
          </p:nvPr>
        </p:nvSpPr>
        <p:spPr>
          <a:xfrm>
            <a:off x="276835" y="812827"/>
            <a:ext cx="11610365" cy="4881614"/>
          </a:xfrm>
        </p:spPr>
        <p:txBody>
          <a:bodyPr/>
          <a:lstStyle/>
          <a:p>
            <a:pPr marL="457200" indent="-457200">
              <a:spcBef>
                <a:spcPts val="600"/>
              </a:spcBef>
              <a:buFont typeface="+mj-lt"/>
              <a:buAutoNum type="arabicPeriod"/>
              <a:defRPr/>
            </a:pPr>
            <a:r>
              <a:rPr lang="en-US" altLang="en-US" sz="2000" dirty="0"/>
              <a:t>Presentation to group by DWS on progress with implementation of the 2024 Summit resolutions for each group  </a:t>
            </a:r>
          </a:p>
          <a:p>
            <a:pPr marL="457200" indent="-457200">
              <a:spcBef>
                <a:spcPts val="600"/>
              </a:spcBef>
              <a:buFont typeface="+mj-lt"/>
              <a:buAutoNum type="arabicPeriod"/>
              <a:defRPr/>
            </a:pPr>
            <a:r>
              <a:rPr lang="en-US" altLang="en-US" sz="2000" dirty="0"/>
              <a:t>Input by sector expert</a:t>
            </a:r>
          </a:p>
          <a:p>
            <a:pPr marL="457200" indent="-457200">
              <a:spcBef>
                <a:spcPts val="600"/>
              </a:spcBef>
              <a:buFont typeface="+mj-lt"/>
              <a:buAutoNum type="arabicPeriod"/>
              <a:defRPr/>
            </a:pPr>
            <a:r>
              <a:rPr lang="en-US" altLang="en-US" sz="2000" dirty="0"/>
              <a:t>Discussion on DWS presentation</a:t>
            </a:r>
          </a:p>
          <a:p>
            <a:pPr marL="914400" lvl="1" indent="-452438">
              <a:spcBef>
                <a:spcPts val="300"/>
              </a:spcBef>
              <a:buFont typeface="+mj-lt"/>
              <a:buAutoNum type="alphaLcParenR"/>
              <a:defRPr/>
            </a:pPr>
            <a:r>
              <a:rPr lang="en-US" altLang="en-US" sz="1800" dirty="0"/>
              <a:t>Does the group agree that the presentation is an accurate description of progress?</a:t>
            </a:r>
          </a:p>
          <a:p>
            <a:pPr marL="914400" lvl="1" indent="-452438">
              <a:spcBef>
                <a:spcPts val="300"/>
              </a:spcBef>
              <a:buFont typeface="+mj-lt"/>
              <a:buAutoNum type="alphaLcParenR"/>
              <a:defRPr/>
            </a:pPr>
            <a:r>
              <a:rPr lang="en-US" altLang="en-US" sz="1800" dirty="0"/>
              <a:t>Where there is a lack of progress, what are the causes? </a:t>
            </a:r>
          </a:p>
          <a:p>
            <a:pPr marL="914400" lvl="1" indent="-452438">
              <a:spcBef>
                <a:spcPts val="300"/>
              </a:spcBef>
              <a:buFont typeface="+mj-lt"/>
              <a:buAutoNum type="alphaLcParenR"/>
              <a:defRPr/>
            </a:pPr>
            <a:r>
              <a:rPr lang="en-US" altLang="en-US" sz="1800" dirty="0"/>
              <a:t>What should be done to accelerate implementation?</a:t>
            </a:r>
          </a:p>
          <a:p>
            <a:pPr marL="914400" lvl="1" indent="-452438">
              <a:spcBef>
                <a:spcPts val="300"/>
              </a:spcBef>
              <a:buFont typeface="+mj-lt"/>
              <a:buAutoNum type="alphaLcParenR"/>
              <a:defRPr/>
            </a:pPr>
            <a:r>
              <a:rPr lang="en-US" altLang="en-US" sz="1800" dirty="0"/>
              <a:t>Is there a common understanding of what is meant by ‘ringfencing’?</a:t>
            </a:r>
          </a:p>
          <a:p>
            <a:pPr marL="914400" lvl="1" indent="-452438">
              <a:spcBef>
                <a:spcPts val="300"/>
              </a:spcBef>
              <a:buFont typeface="+mj-lt"/>
              <a:buAutoNum type="alphaLcParenR"/>
              <a:defRPr/>
            </a:pPr>
            <a:r>
              <a:rPr lang="en-US" altLang="en-US" sz="1800" dirty="0"/>
              <a:t>Are all municipalities moving towards obtaining Council approval for ringfencing and implementing ringfencing?</a:t>
            </a:r>
          </a:p>
          <a:p>
            <a:pPr marL="914400" lvl="1" indent="-452438">
              <a:spcBef>
                <a:spcPts val="300"/>
              </a:spcBef>
              <a:buFont typeface="+mj-lt"/>
              <a:buAutoNum type="alphaLcParenR"/>
              <a:defRPr/>
            </a:pPr>
            <a:r>
              <a:rPr lang="en-US" altLang="en-US" sz="1800" dirty="0"/>
              <a:t>Have all municipalities created a separation between the water service authority and water service provider as required by the Water Services Act? Is a service level agreement in place between the WSA and the WSP?</a:t>
            </a:r>
          </a:p>
          <a:p>
            <a:pPr marL="914400" lvl="1" indent="-452438">
              <a:spcBef>
                <a:spcPts val="300"/>
              </a:spcBef>
              <a:buFont typeface="+mj-lt"/>
              <a:buAutoNum type="alphaLcParenR"/>
              <a:defRPr/>
            </a:pPr>
            <a:r>
              <a:rPr lang="en-US" altLang="en-US" sz="1800" dirty="0"/>
              <a:t>Are municipalities planning MSA Section 78 processes where necessary?</a:t>
            </a:r>
          </a:p>
          <a:p>
            <a:pPr marL="914400" lvl="1" indent="-452438">
              <a:spcBef>
                <a:spcPts val="300"/>
              </a:spcBef>
              <a:buFont typeface="+mj-lt"/>
              <a:buAutoNum type="alphaLcParenR"/>
              <a:defRPr/>
            </a:pPr>
            <a:r>
              <a:rPr lang="en-US" altLang="en-US" sz="1800" dirty="0"/>
              <a:t>Are municipalities prioritizing providing access to a basic level of service to communities without such access?</a:t>
            </a:r>
          </a:p>
          <a:p>
            <a:pPr marL="457200" indent="-457200">
              <a:spcBef>
                <a:spcPts val="600"/>
              </a:spcBef>
              <a:buFont typeface="+mj-lt"/>
              <a:buAutoNum type="arabicPeriod"/>
              <a:defRPr/>
            </a:pPr>
            <a:endParaRPr lang="en-US" altLang="en-US" sz="2000" dirty="0"/>
          </a:p>
          <a:p>
            <a:pPr marL="457200" indent="-457200">
              <a:spcBef>
                <a:spcPts val="600"/>
              </a:spcBef>
              <a:buFont typeface="+mj-lt"/>
              <a:buAutoNum type="arabicPeriod"/>
              <a:defRPr/>
            </a:pPr>
            <a:endParaRPr lang="en-US" altLang="en-US" sz="2000" dirty="0"/>
          </a:p>
          <a:p>
            <a:pPr marL="457200" indent="-457200">
              <a:spcBef>
                <a:spcPts val="600"/>
              </a:spcBef>
              <a:buFont typeface="+mj-lt"/>
              <a:buAutoNum type="arabicPeriod"/>
              <a:defRPr/>
            </a:pPr>
            <a:endParaRPr lang="en-US" altLang="en-US" sz="2000" dirty="0"/>
          </a:p>
        </p:txBody>
      </p:sp>
      <p:sp>
        <p:nvSpPr>
          <p:cNvPr id="4" name="Slide Number Placeholder 3">
            <a:extLst>
              <a:ext uri="{FF2B5EF4-FFF2-40B4-BE49-F238E27FC236}">
                <a16:creationId xmlns:a16="http://schemas.microsoft.com/office/drawing/2014/main" id="{5561FC9C-936B-30F0-105D-81A37646A890}"/>
              </a:ext>
            </a:extLst>
          </p:cNvPr>
          <p:cNvSpPr>
            <a:spLocks noGrp="1"/>
          </p:cNvSpPr>
          <p:nvPr>
            <p:ph type="sldNum" sz="quarter" idx="12"/>
          </p:nvPr>
        </p:nvSpPr>
        <p:spPr>
          <a:xfrm>
            <a:off x="9955021" y="6320272"/>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116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DBDA3D-8C0B-F4FF-48FB-54BDF0497DA2}"/>
              </a:ext>
            </a:extLst>
          </p:cNvPr>
          <p:cNvSpPr>
            <a:spLocks noGrp="1"/>
          </p:cNvSpPr>
          <p:nvPr>
            <p:ph type="sldNum" sz="quarter" idx="12"/>
          </p:nvPr>
        </p:nvSpPr>
        <p:spPr/>
        <p:txBody>
          <a:bodyPr/>
          <a:lstStyle/>
          <a:p>
            <a:pPr>
              <a:defRPr/>
            </a:pPr>
            <a:fld id="{A353EDE0-7BCA-4CDF-9A43-1C4B031A103C}" type="slidenum">
              <a:rPr lang="en-US" smtClean="0"/>
              <a:pPr>
                <a:defRPr/>
              </a:pPr>
              <a:t>20</a:t>
            </a:fld>
            <a:endParaRPr lang="en-US"/>
          </a:p>
        </p:txBody>
      </p:sp>
      <p:sp>
        <p:nvSpPr>
          <p:cNvPr id="4" name="TextBox 3">
            <a:extLst>
              <a:ext uri="{FF2B5EF4-FFF2-40B4-BE49-F238E27FC236}">
                <a16:creationId xmlns:a16="http://schemas.microsoft.com/office/drawing/2014/main" id="{8879D182-A407-0F47-FC86-384F419CA2F5}"/>
              </a:ext>
            </a:extLst>
          </p:cNvPr>
          <p:cNvSpPr txBox="1"/>
          <p:nvPr/>
        </p:nvSpPr>
        <p:spPr>
          <a:xfrm>
            <a:off x="2656702" y="2481818"/>
            <a:ext cx="6878595" cy="1569660"/>
          </a:xfrm>
          <a:prstGeom prst="rect">
            <a:avLst/>
          </a:prstGeom>
          <a:noFill/>
        </p:spPr>
        <p:txBody>
          <a:bodyPr wrap="square">
            <a:spAutoFit/>
          </a:bodyPr>
          <a:lstStyle/>
          <a:p>
            <a:pPr algn="ctr"/>
            <a:r>
              <a:rPr lang="en-ZA" sz="2400" dirty="0">
                <a:solidFill>
                  <a:schemeClr val="tx2"/>
                </a:solidFill>
                <a:latin typeface="Arial" panose="020B0604020202020204" pitchFamily="34" charset="0"/>
                <a:cs typeface="Arial" panose="020B0604020202020204" pitchFamily="34" charset="0"/>
              </a:rPr>
              <a:t>Proposed new Regulatory Tools </a:t>
            </a:r>
          </a:p>
          <a:p>
            <a:pPr algn="ctr"/>
            <a:r>
              <a:rPr lang="en-ZA" sz="2400" dirty="0">
                <a:solidFill>
                  <a:schemeClr val="tx2"/>
                </a:solidFill>
                <a:latin typeface="Arial" panose="020B0604020202020204" pitchFamily="34" charset="0"/>
                <a:cs typeface="Arial" panose="020B0604020202020204" pitchFamily="34" charset="0"/>
              </a:rPr>
              <a:t>for </a:t>
            </a:r>
          </a:p>
          <a:p>
            <a:pPr algn="ctr"/>
            <a:r>
              <a:rPr lang="en-ZA" sz="2400" dirty="0">
                <a:solidFill>
                  <a:schemeClr val="tx2"/>
                </a:solidFill>
                <a:latin typeface="Arial" panose="020B0604020202020204" pitchFamily="34" charset="0"/>
                <a:cs typeface="Arial" panose="020B0604020202020204" pitchFamily="34" charset="0"/>
              </a:rPr>
              <a:t>For Municipal Water Supply and Sanitation Services</a:t>
            </a:r>
          </a:p>
        </p:txBody>
      </p:sp>
    </p:spTree>
    <p:extLst>
      <p:ext uri="{BB962C8B-B14F-4D97-AF65-F5344CB8AC3E}">
        <p14:creationId xmlns:p14="http://schemas.microsoft.com/office/powerpoint/2010/main" val="79391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56C7-5F5E-3DFC-FCAA-D157F4D82D2E}"/>
              </a:ext>
            </a:extLst>
          </p:cNvPr>
          <p:cNvSpPr>
            <a:spLocks noGrp="1"/>
          </p:cNvSpPr>
          <p:nvPr>
            <p:ph type="title"/>
          </p:nvPr>
        </p:nvSpPr>
        <p:spPr>
          <a:xfrm>
            <a:off x="325119" y="317498"/>
            <a:ext cx="9887712" cy="535941"/>
          </a:xfrm>
        </p:spPr>
        <p:txBody>
          <a:bodyPr anchor="ctr">
            <a:normAutofit/>
          </a:bodyPr>
          <a:lstStyle/>
          <a:p>
            <a:pPr algn="l" defTabSz="914400" eaLnBrk="1" hangingPunct="1">
              <a:lnSpc>
                <a:spcPct val="90000"/>
              </a:lnSpc>
            </a:pPr>
            <a:r>
              <a:rPr lang="en-ZA" sz="2400" dirty="0">
                <a:solidFill>
                  <a:schemeClr val="tx1">
                    <a:lumMod val="50000"/>
                    <a:lumOff val="50000"/>
                  </a:schemeClr>
                </a:solidFill>
                <a:latin typeface="Arial" panose="020B0604020202020204" pitchFamily="34" charset="0"/>
                <a:ea typeface="+mj-ea"/>
                <a:cs typeface="Arial" panose="020B0604020202020204" pitchFamily="34" charset="0"/>
              </a:rPr>
              <a:t>Sector Reform</a:t>
            </a:r>
            <a:endParaRPr lang="en-GB" sz="2400" dirty="0">
              <a:solidFill>
                <a:schemeClr val="tx1">
                  <a:lumMod val="50000"/>
                  <a:lumOff val="50000"/>
                </a:schemeClr>
              </a:solidFill>
              <a:latin typeface="Arial" panose="020B0604020202020204" pitchFamily="34" charset="0"/>
              <a:ea typeface="+mj-ea"/>
              <a:cs typeface="Arial" panose="020B0604020202020204" pitchFamily="34" charset="0"/>
            </a:endParaRPr>
          </a:p>
        </p:txBody>
      </p:sp>
      <p:sp>
        <p:nvSpPr>
          <p:cNvPr id="10" name="Slide Number Placeholder 2">
            <a:extLst>
              <a:ext uri="{FF2B5EF4-FFF2-40B4-BE49-F238E27FC236}">
                <a16:creationId xmlns:a16="http://schemas.microsoft.com/office/drawing/2014/main" id="{9BC786F8-208E-914F-11B6-855F197CE4AF}"/>
              </a:ext>
            </a:extLst>
          </p:cNvPr>
          <p:cNvSpPr>
            <a:spLocks noGrp="1"/>
          </p:cNvSpPr>
          <p:nvPr>
            <p:ph type="sldNum" sz="quarter" idx="10"/>
          </p:nvPr>
        </p:nvSpPr>
        <p:spPr>
          <a:xfrm>
            <a:off x="97367" y="6429376"/>
            <a:ext cx="10160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1482AD8-F354-4D94-B215-17EB64437A0C}" type="slidenum">
              <a:rPr kumimoji="0" lang="en-ZA" sz="675"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ZA"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1" name="TextBox 6">
            <a:extLst>
              <a:ext uri="{FF2B5EF4-FFF2-40B4-BE49-F238E27FC236}">
                <a16:creationId xmlns:a16="http://schemas.microsoft.com/office/drawing/2014/main" id="{C14DA9BC-DE54-0040-7309-79179A856807}"/>
              </a:ext>
            </a:extLst>
          </p:cNvPr>
          <p:cNvGraphicFramePr/>
          <p:nvPr>
            <p:extLst>
              <p:ext uri="{D42A27DB-BD31-4B8C-83A1-F6EECF244321}">
                <p14:modId xmlns:p14="http://schemas.microsoft.com/office/powerpoint/2010/main" val="694419347"/>
              </p:ext>
            </p:extLst>
          </p:nvPr>
        </p:nvGraphicFramePr>
        <p:xfrm>
          <a:off x="170688" y="853439"/>
          <a:ext cx="11696193" cy="5151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896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56B37-77AD-7A1B-957A-5489BFA3E9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3BDFD5-7DA8-040E-8B48-CA591C35F894}"/>
              </a:ext>
            </a:extLst>
          </p:cNvPr>
          <p:cNvSpPr>
            <a:spLocks noGrp="1"/>
          </p:cNvSpPr>
          <p:nvPr>
            <p:ph type="title"/>
          </p:nvPr>
        </p:nvSpPr>
        <p:spPr>
          <a:xfrm>
            <a:off x="243985" y="268676"/>
            <a:ext cx="10043620" cy="800385"/>
          </a:xfrm>
        </p:spPr>
        <p:txBody>
          <a:bodyPr>
            <a:normAutofit/>
          </a:bodyPr>
          <a:lstStyle/>
          <a:p>
            <a:pPr algn="l"/>
            <a:r>
              <a:rPr lang="en-ZA" sz="2400" dirty="0">
                <a:solidFill>
                  <a:schemeClr val="tx1">
                    <a:lumMod val="50000"/>
                    <a:lumOff val="50000"/>
                  </a:schemeClr>
                </a:solidFill>
                <a:latin typeface="Arial" panose="020B0604020202020204" pitchFamily="34" charset="0"/>
                <a:cs typeface="Arial" panose="020B0604020202020204" pitchFamily="34" charset="0"/>
              </a:rPr>
              <a:t>Distinguishing local and national regulation </a:t>
            </a:r>
          </a:p>
        </p:txBody>
      </p:sp>
      <p:sp>
        <p:nvSpPr>
          <p:cNvPr id="7" name="Isosceles Triangle 6">
            <a:extLst>
              <a:ext uri="{FF2B5EF4-FFF2-40B4-BE49-F238E27FC236}">
                <a16:creationId xmlns:a16="http://schemas.microsoft.com/office/drawing/2014/main" id="{610D2099-7B96-FDB4-2E03-6E647EB2E7AE}"/>
              </a:ext>
            </a:extLst>
          </p:cNvPr>
          <p:cNvSpPr/>
          <p:nvPr/>
        </p:nvSpPr>
        <p:spPr>
          <a:xfrm>
            <a:off x="3513098" y="2180819"/>
            <a:ext cx="3891280" cy="2546815"/>
          </a:xfrm>
          <a:prstGeom prst="triangle">
            <a:avLst>
              <a:gd name="adj" fmla="val 51014"/>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Municipal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water supply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and sanitation services delivery </a:t>
            </a:r>
          </a:p>
        </p:txBody>
      </p:sp>
      <p:sp>
        <p:nvSpPr>
          <p:cNvPr id="8" name="TextBox 7">
            <a:extLst>
              <a:ext uri="{FF2B5EF4-FFF2-40B4-BE49-F238E27FC236}">
                <a16:creationId xmlns:a16="http://schemas.microsoft.com/office/drawing/2014/main" id="{A4F89CDF-0864-AF4D-41C3-3B54773A5C88}"/>
              </a:ext>
            </a:extLst>
          </p:cNvPr>
          <p:cNvSpPr txBox="1"/>
          <p:nvPr/>
        </p:nvSpPr>
        <p:spPr>
          <a:xfrm>
            <a:off x="4358425" y="1534541"/>
            <a:ext cx="266483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Water Services Authority </a:t>
            </a:r>
          </a:p>
        </p:txBody>
      </p:sp>
      <p:sp>
        <p:nvSpPr>
          <p:cNvPr id="10" name="TextBox 9">
            <a:extLst>
              <a:ext uri="{FF2B5EF4-FFF2-40B4-BE49-F238E27FC236}">
                <a16:creationId xmlns:a16="http://schemas.microsoft.com/office/drawing/2014/main" id="{051F3250-9B8C-761B-BBD6-AFE07A8386B9}"/>
              </a:ext>
            </a:extLst>
          </p:cNvPr>
          <p:cNvSpPr txBox="1"/>
          <p:nvPr/>
        </p:nvSpPr>
        <p:spPr>
          <a:xfrm>
            <a:off x="8019241" y="4368899"/>
            <a:ext cx="375507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Water Services Provider Mechanism </a:t>
            </a:r>
          </a:p>
        </p:txBody>
      </p:sp>
      <p:sp>
        <p:nvSpPr>
          <p:cNvPr id="11" name="TextBox 10">
            <a:extLst>
              <a:ext uri="{FF2B5EF4-FFF2-40B4-BE49-F238E27FC236}">
                <a16:creationId xmlns:a16="http://schemas.microsoft.com/office/drawing/2014/main" id="{9349129D-630C-6A3C-DA16-899559783C68}"/>
              </a:ext>
            </a:extLst>
          </p:cNvPr>
          <p:cNvSpPr txBox="1"/>
          <p:nvPr/>
        </p:nvSpPr>
        <p:spPr>
          <a:xfrm>
            <a:off x="257696" y="4599510"/>
            <a:ext cx="253310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National Regulator</a:t>
            </a:r>
          </a:p>
        </p:txBody>
      </p:sp>
      <p:sp>
        <p:nvSpPr>
          <p:cNvPr id="13" name="Arrow: Up 12">
            <a:extLst>
              <a:ext uri="{FF2B5EF4-FFF2-40B4-BE49-F238E27FC236}">
                <a16:creationId xmlns:a16="http://schemas.microsoft.com/office/drawing/2014/main" id="{D3D9C1DF-E9AB-11C8-1597-2D69A78C58C4}"/>
              </a:ext>
            </a:extLst>
          </p:cNvPr>
          <p:cNvSpPr/>
          <p:nvPr/>
        </p:nvSpPr>
        <p:spPr>
          <a:xfrm rot="5400000">
            <a:off x="5186057" y="2778769"/>
            <a:ext cx="517558" cy="4553526"/>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14" name="Rectangle: Rounded Corners 13">
            <a:extLst>
              <a:ext uri="{FF2B5EF4-FFF2-40B4-BE49-F238E27FC236}">
                <a16:creationId xmlns:a16="http://schemas.microsoft.com/office/drawing/2014/main" id="{62A041B9-6784-79A8-194B-854414FA1004}"/>
              </a:ext>
            </a:extLst>
          </p:cNvPr>
          <p:cNvSpPr/>
          <p:nvPr/>
        </p:nvSpPr>
        <p:spPr>
          <a:xfrm>
            <a:off x="2863273" y="5477448"/>
            <a:ext cx="5532582" cy="12727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License  and enforce: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Water use license under National Water Act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1" i="0" u="none" strike="noStrike" kern="1200" cap="none" spc="0" normalizeH="0" baseline="0" noProof="0" dirty="0">
                <a:ln>
                  <a:noFill/>
                </a:ln>
                <a:solidFill>
                  <a:srgbClr val="FF0000"/>
                </a:solidFill>
                <a:effectLst/>
                <a:uLnTx/>
                <a:uFillTx/>
                <a:latin typeface="Aptos" panose="02110004020202020204"/>
                <a:ea typeface="+mn-ea"/>
                <a:cs typeface="+mn-cs"/>
              </a:rPr>
              <a:t>WSP Operating Licence under the Water Services Act (if promulgated) </a:t>
            </a:r>
          </a:p>
        </p:txBody>
      </p:sp>
      <p:sp>
        <p:nvSpPr>
          <p:cNvPr id="17" name="Arrow: Up 16">
            <a:extLst>
              <a:ext uri="{FF2B5EF4-FFF2-40B4-BE49-F238E27FC236}">
                <a16:creationId xmlns:a16="http://schemas.microsoft.com/office/drawing/2014/main" id="{96A3B7E0-AC20-6D7C-E687-43EF44132495}"/>
              </a:ext>
            </a:extLst>
          </p:cNvPr>
          <p:cNvSpPr/>
          <p:nvPr/>
        </p:nvSpPr>
        <p:spPr>
          <a:xfrm rot="2674933">
            <a:off x="3880582" y="1826821"/>
            <a:ext cx="484632" cy="276468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AE990506-7D70-1A75-409E-B125EC00F7C5}"/>
              </a:ext>
            </a:extLst>
          </p:cNvPr>
          <p:cNvSpPr/>
          <p:nvPr/>
        </p:nvSpPr>
        <p:spPr>
          <a:xfrm>
            <a:off x="7642235" y="1923730"/>
            <a:ext cx="4509081" cy="15052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Local Service Delivery Regulation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FF0000"/>
                </a:solidFill>
                <a:effectLst/>
                <a:uLnTx/>
                <a:uFillTx/>
                <a:latin typeface="Aptos" panose="02110004020202020204"/>
                <a:ea typeface="+mn-ea"/>
                <a:cs typeface="+mn-cs"/>
              </a:rPr>
              <a:t>Service delivery contract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FF0000"/>
                </a:solidFill>
                <a:effectLst/>
                <a:uLnTx/>
                <a:uFillTx/>
                <a:latin typeface="Aptos" panose="02110004020202020204"/>
                <a:ea typeface="+mn-ea"/>
                <a:cs typeface="+mn-cs"/>
              </a:rPr>
              <a:t>Performance management system (SDBIP)</a:t>
            </a:r>
          </a:p>
        </p:txBody>
      </p:sp>
      <p:sp>
        <p:nvSpPr>
          <p:cNvPr id="19" name="Arrow: Down 18">
            <a:extLst>
              <a:ext uri="{FF2B5EF4-FFF2-40B4-BE49-F238E27FC236}">
                <a16:creationId xmlns:a16="http://schemas.microsoft.com/office/drawing/2014/main" id="{3145E330-278E-E459-8DD7-7E05488178D6}"/>
              </a:ext>
            </a:extLst>
          </p:cNvPr>
          <p:cNvSpPr/>
          <p:nvPr/>
        </p:nvSpPr>
        <p:spPr>
          <a:xfrm rot="19539100">
            <a:off x="6736994" y="2038478"/>
            <a:ext cx="484632" cy="263306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B1FF05F3-91F5-7327-EF9D-330AAD3D45BD}"/>
              </a:ext>
            </a:extLst>
          </p:cNvPr>
          <p:cNvSpPr/>
          <p:nvPr/>
        </p:nvSpPr>
        <p:spPr>
          <a:xfrm>
            <a:off x="257696" y="1690688"/>
            <a:ext cx="3582917" cy="1738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Intergovernmental Protocols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Enforce national norms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may</a:t>
            </a: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 and standards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must</a:t>
            </a: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Enforce Regulations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shall)</a:t>
            </a:r>
            <a:endParaRPr kumimoji="0" lang="en-ZA" sz="1800" b="1" i="1" u="sng"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Support  through guidelines and model contracts</a:t>
            </a:r>
          </a:p>
        </p:txBody>
      </p:sp>
      <p:sp>
        <p:nvSpPr>
          <p:cNvPr id="21" name="Rectangle: Rounded Corners 20">
            <a:extLst>
              <a:ext uri="{FF2B5EF4-FFF2-40B4-BE49-F238E27FC236}">
                <a16:creationId xmlns:a16="http://schemas.microsoft.com/office/drawing/2014/main" id="{FE0076F2-5AEB-4783-6A9A-73B634818169}"/>
              </a:ext>
            </a:extLst>
          </p:cNvPr>
          <p:cNvSpPr/>
          <p:nvPr/>
        </p:nvSpPr>
        <p:spPr>
          <a:xfrm>
            <a:off x="9896776" y="4968842"/>
            <a:ext cx="2081278"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Internal WSP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External  WSP </a:t>
            </a:r>
          </a:p>
        </p:txBody>
      </p:sp>
      <p:sp>
        <p:nvSpPr>
          <p:cNvPr id="22" name="Slide Number Placeholder 21">
            <a:extLst>
              <a:ext uri="{FF2B5EF4-FFF2-40B4-BE49-F238E27FC236}">
                <a16:creationId xmlns:a16="http://schemas.microsoft.com/office/drawing/2014/main" id="{61BB909C-C227-45A9-592D-19AA456D06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F5B05-BA8A-48D2-9D92-44C42C134FFF}"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id="{806A9DAB-A0B4-B6D3-BF59-29E81A5DBBD1}"/>
              </a:ext>
            </a:extLst>
          </p:cNvPr>
          <p:cNvSpPr/>
          <p:nvPr/>
        </p:nvSpPr>
        <p:spPr>
          <a:xfrm>
            <a:off x="8847438" y="6081712"/>
            <a:ext cx="3130616" cy="5044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Bulk and intermediaries have a separate regulatory space</a:t>
            </a:r>
          </a:p>
        </p:txBody>
      </p:sp>
    </p:spTree>
    <p:extLst>
      <p:ext uri="{BB962C8B-B14F-4D97-AF65-F5344CB8AC3E}">
        <p14:creationId xmlns:p14="http://schemas.microsoft.com/office/powerpoint/2010/main" val="89750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01E9-8B10-290B-057E-D2A6097EBFCC}"/>
              </a:ext>
            </a:extLst>
          </p:cNvPr>
          <p:cNvSpPr>
            <a:spLocks noGrp="1"/>
          </p:cNvSpPr>
          <p:nvPr>
            <p:ph type="title"/>
          </p:nvPr>
        </p:nvSpPr>
        <p:spPr>
          <a:xfrm>
            <a:off x="579582" y="254289"/>
            <a:ext cx="10327315" cy="750727"/>
          </a:xfrm>
        </p:spPr>
        <p:txBody>
          <a:bodyPr>
            <a:normAutofit/>
          </a:bodyPr>
          <a:lstStyle/>
          <a:p>
            <a:pPr algn="l"/>
            <a:r>
              <a:rPr lang="en-ZA" sz="2400" dirty="0">
                <a:solidFill>
                  <a:schemeClr val="tx1">
                    <a:lumMod val="50000"/>
                    <a:lumOff val="50000"/>
                  </a:schemeClr>
                </a:solidFill>
                <a:latin typeface="Arial" panose="020B0604020202020204" pitchFamily="34" charset="0"/>
                <a:cs typeface="Arial" panose="020B0604020202020204" pitchFamily="34" charset="0"/>
              </a:rPr>
              <a:t>Minimum competency </a:t>
            </a:r>
            <a:endParaRPr lang="en-GB" sz="2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FD5ED9F-7B15-C557-87BA-0FEA374D3D79}"/>
              </a:ext>
            </a:extLst>
          </p:cNvPr>
          <p:cNvSpPr>
            <a:spLocks noGrp="1"/>
          </p:cNvSpPr>
          <p:nvPr>
            <p:ph idx="1"/>
          </p:nvPr>
        </p:nvSpPr>
        <p:spPr>
          <a:xfrm>
            <a:off x="504489" y="1076389"/>
            <a:ext cx="11335086" cy="4351338"/>
          </a:xfrm>
        </p:spPr>
        <p:txBody>
          <a:bodyPr>
            <a:normAutofit/>
          </a:bodyPr>
          <a:lstStyle/>
          <a:p>
            <a:pPr algn="just">
              <a:spcBef>
                <a:spcPts val="600"/>
              </a:spcBef>
            </a:pPr>
            <a:r>
              <a:rPr lang="en-ZA" sz="2000" dirty="0">
                <a:latin typeface="Arial" panose="020B0604020202020204" pitchFamily="34" charset="0"/>
                <a:cs typeface="Arial" panose="020B0604020202020204" pitchFamily="34" charset="0"/>
              </a:rPr>
              <a:t>Whilst it is the Council’s imperative to choose how to deliver services, it is national regulator duty to set minimum national norms and standards</a:t>
            </a:r>
          </a:p>
          <a:p>
            <a:pPr algn="just">
              <a:spcBef>
                <a:spcPts val="600"/>
              </a:spcBef>
            </a:pPr>
            <a:r>
              <a:rPr lang="en-ZA" sz="2000" dirty="0">
                <a:latin typeface="Arial" panose="020B0604020202020204" pitchFamily="34" charset="0"/>
                <a:cs typeface="Arial" panose="020B0604020202020204" pitchFamily="34" charset="0"/>
              </a:rPr>
              <a:t>The WSP, whether internal or external, will need to have competency</a:t>
            </a:r>
          </a:p>
          <a:p>
            <a:pPr lvl="1" algn="just">
              <a:spcBef>
                <a:spcPts val="600"/>
              </a:spcBef>
            </a:pPr>
            <a:r>
              <a:rPr lang="en-ZA" sz="2000" dirty="0">
                <a:latin typeface="Arial" panose="020B0604020202020204" pitchFamily="34" charset="0"/>
                <a:cs typeface="Arial" panose="020B0604020202020204" pitchFamily="34" charset="0"/>
              </a:rPr>
              <a:t>In line with National treasury’s trading services reform, it will ultimately need to have its assets, liabilities and income separately reported on, have accountable management and be sustainable</a:t>
            </a:r>
          </a:p>
          <a:p>
            <a:pPr algn="just">
              <a:spcBef>
                <a:spcPts val="600"/>
              </a:spcBef>
            </a:pPr>
            <a:r>
              <a:rPr lang="en-ZA" sz="2000" dirty="0">
                <a:latin typeface="Arial" panose="020B0604020202020204" pitchFamily="34" charset="0"/>
                <a:cs typeface="Arial" panose="020B0604020202020204" pitchFamily="34" charset="0"/>
              </a:rPr>
              <a:t>The Water Services Act (as amended) will require all WSPs to apply for a license</a:t>
            </a:r>
          </a:p>
          <a:p>
            <a:pPr algn="just">
              <a:spcBef>
                <a:spcPts val="600"/>
              </a:spcBef>
            </a:pPr>
            <a:r>
              <a:rPr lang="en-ZA" sz="2000" dirty="0">
                <a:latin typeface="Arial" panose="020B0604020202020204" pitchFamily="34" charset="0"/>
                <a:cs typeface="Arial" panose="020B0604020202020204" pitchFamily="34" charset="0"/>
              </a:rPr>
              <a:t>If they don’t meet the minimum criteria, the WSA, together with SALGA, COGTA and NT, will need to address how the WSA will ensure minimum WSP competency</a:t>
            </a:r>
          </a:p>
          <a:p>
            <a:pPr lvl="1"/>
            <a:endParaRPr lang="en-GB" dirty="0"/>
          </a:p>
        </p:txBody>
      </p:sp>
      <p:sp>
        <p:nvSpPr>
          <p:cNvPr id="4" name="Slide Number Placeholder 3">
            <a:extLst>
              <a:ext uri="{FF2B5EF4-FFF2-40B4-BE49-F238E27FC236}">
                <a16:creationId xmlns:a16="http://schemas.microsoft.com/office/drawing/2014/main" id="{715DA6C5-42C5-FDF0-2D8F-9DD9B3B376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EF4D9-375B-481A-88D4-5295952BDD20}"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475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53F1A-A0A9-A662-8675-1EE15E219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245FE-071B-744D-7280-D9EC9BB655A6}"/>
              </a:ext>
            </a:extLst>
          </p:cNvPr>
          <p:cNvSpPr>
            <a:spLocks noGrp="1"/>
          </p:cNvSpPr>
          <p:nvPr>
            <p:ph type="title"/>
          </p:nvPr>
        </p:nvSpPr>
        <p:spPr>
          <a:xfrm>
            <a:off x="0" y="303942"/>
            <a:ext cx="10302446" cy="711200"/>
          </a:xfrm>
        </p:spPr>
        <p:txBody>
          <a:bodyPr>
            <a:normAutofit/>
          </a:bodyPr>
          <a:lstStyle/>
          <a:p>
            <a:r>
              <a:rPr lang="en-ZA" sz="2400" dirty="0">
                <a:solidFill>
                  <a:schemeClr val="tx1">
                    <a:lumMod val="50000"/>
                    <a:lumOff val="50000"/>
                  </a:schemeClr>
                </a:solidFill>
                <a:latin typeface="Arial" panose="020B0604020202020204" pitchFamily="34" charset="0"/>
                <a:cs typeface="Arial" panose="020B0604020202020204" pitchFamily="34" charset="0"/>
              </a:rPr>
              <a:t>Ensuring sustainable service delivery - the WSAs constitutional duty</a:t>
            </a:r>
          </a:p>
        </p:txBody>
      </p:sp>
      <p:sp>
        <p:nvSpPr>
          <p:cNvPr id="3" name="Content Placeholder 2">
            <a:extLst>
              <a:ext uri="{FF2B5EF4-FFF2-40B4-BE49-F238E27FC236}">
                <a16:creationId xmlns:a16="http://schemas.microsoft.com/office/drawing/2014/main" id="{30100638-277D-247C-754A-0E5C7776736C}"/>
              </a:ext>
            </a:extLst>
          </p:cNvPr>
          <p:cNvSpPr>
            <a:spLocks noGrp="1"/>
          </p:cNvSpPr>
          <p:nvPr>
            <p:ph idx="1"/>
          </p:nvPr>
        </p:nvSpPr>
        <p:spPr>
          <a:xfrm>
            <a:off x="356286" y="1015142"/>
            <a:ext cx="11188013" cy="4852258"/>
          </a:xfrm>
        </p:spPr>
        <p:txBody>
          <a:bodyPr>
            <a:normAutofit/>
          </a:bodyPr>
          <a:lstStyle/>
          <a:p>
            <a:pPr algn="just">
              <a:spcBef>
                <a:spcPts val="600"/>
              </a:spcBef>
            </a:pPr>
            <a:r>
              <a:rPr lang="en-ZA" sz="2000" dirty="0">
                <a:latin typeface="Arial" panose="020B0604020202020204" pitchFamily="34" charset="0"/>
                <a:cs typeface="Arial" panose="020B0604020202020204" pitchFamily="34" charset="0"/>
              </a:rPr>
              <a:t>In executing its legislative and executive authority the WSA must </a:t>
            </a:r>
          </a:p>
          <a:p>
            <a:pPr lvl="1" algn="just">
              <a:spcBef>
                <a:spcPts val="600"/>
              </a:spcBef>
            </a:pPr>
            <a:r>
              <a:rPr lang="en-ZA" sz="2000" dirty="0">
                <a:latin typeface="Arial" panose="020B0604020202020204" pitchFamily="34" charset="0"/>
                <a:cs typeface="Arial" panose="020B0604020202020204" pitchFamily="34" charset="0"/>
              </a:rPr>
              <a:t>Choose and appoint its WSP</a:t>
            </a:r>
          </a:p>
          <a:p>
            <a:pPr lvl="1" algn="just">
              <a:spcBef>
                <a:spcPts val="600"/>
              </a:spcBef>
            </a:pPr>
            <a:r>
              <a:rPr lang="en-ZA" sz="2000" dirty="0">
                <a:latin typeface="Arial" panose="020B0604020202020204" pitchFamily="34" charset="0"/>
                <a:cs typeface="Arial" panose="020B0604020202020204" pitchFamily="34" charset="0"/>
              </a:rPr>
              <a:t>Ensure the WSP has minimum competency so that it can be licensed</a:t>
            </a:r>
          </a:p>
          <a:p>
            <a:pPr lvl="1" algn="just">
              <a:spcBef>
                <a:spcPts val="600"/>
              </a:spcBef>
            </a:pPr>
            <a:r>
              <a:rPr lang="en-ZA" sz="2000" dirty="0">
                <a:latin typeface="Arial" panose="020B0604020202020204" pitchFamily="34" charset="0"/>
                <a:cs typeface="Arial" panose="020B0604020202020204" pitchFamily="34" charset="0"/>
              </a:rPr>
              <a:t>Regulate the performance of the WSP, ensuring it meets national norms and standards</a:t>
            </a:r>
          </a:p>
          <a:p>
            <a:pPr algn="just">
              <a:spcBef>
                <a:spcPts val="600"/>
              </a:spcBef>
            </a:pPr>
            <a:r>
              <a:rPr lang="en-ZA" sz="2000" dirty="0">
                <a:latin typeface="Arial" panose="020B0604020202020204" pitchFamily="34" charset="0"/>
                <a:cs typeface="Arial" panose="020B0604020202020204" pitchFamily="34" charset="0"/>
              </a:rPr>
              <a:t>Contracting with an external mechanism is regulated by the Water Services Act (S19), the Systems Act (S80) and the MFMA (S116) </a:t>
            </a:r>
          </a:p>
          <a:p>
            <a:pPr algn="just">
              <a:spcBef>
                <a:spcPts val="600"/>
              </a:spcBef>
            </a:pPr>
            <a:r>
              <a:rPr lang="en-ZA" sz="2000" dirty="0">
                <a:latin typeface="Arial" panose="020B0604020202020204" pitchFamily="34" charset="0"/>
                <a:cs typeface="Arial" panose="020B0604020202020204" pitchFamily="34" charset="0"/>
              </a:rPr>
              <a:t>So what regulates the performance of an internal mechanism? </a:t>
            </a:r>
          </a:p>
          <a:p>
            <a:pPr lvl="1" algn="just">
              <a:spcBef>
                <a:spcPts val="600"/>
              </a:spcBef>
            </a:pPr>
            <a:r>
              <a:rPr lang="en-ZA" sz="2000" dirty="0">
                <a:latin typeface="Arial" panose="020B0604020202020204" pitchFamily="34" charset="0"/>
                <a:cs typeface="Arial" panose="020B0604020202020204" pitchFamily="34" charset="0"/>
              </a:rPr>
              <a:t>The SDBIP process with the head of the water and sanitation trading service (S53 of the MFMA) </a:t>
            </a:r>
          </a:p>
          <a:p>
            <a:pPr lvl="1" algn="just">
              <a:spcBef>
                <a:spcPts val="600"/>
              </a:spcBef>
            </a:pPr>
            <a:r>
              <a:rPr lang="en-ZA" sz="2000" dirty="0">
                <a:latin typeface="Arial" panose="020B0604020202020204" pitchFamily="34" charset="0"/>
                <a:cs typeface="Arial" panose="020B0604020202020204" pitchFamily="34" charset="0"/>
              </a:rPr>
              <a:t>An agreement must be concluded between the </a:t>
            </a:r>
            <a:r>
              <a:rPr lang="en-ZA" sz="2000" dirty="0" err="1">
                <a:latin typeface="Arial" panose="020B0604020202020204" pitchFamily="34" charset="0"/>
                <a:cs typeface="Arial" panose="020B0604020202020204" pitchFamily="34" charset="0"/>
              </a:rPr>
              <a:t>WSA</a:t>
            </a:r>
            <a:r>
              <a:rPr lang="en-ZA" sz="2000" dirty="0">
                <a:latin typeface="Arial" panose="020B0604020202020204" pitchFamily="34" charset="0"/>
                <a:cs typeface="Arial" panose="020B0604020202020204" pitchFamily="34" charset="0"/>
              </a:rPr>
              <a:t> and the unit in the municipality responsible for water and sanitation services delivery (WSP). It must reported against and monitored by the WSA</a:t>
            </a:r>
          </a:p>
          <a:p>
            <a:endParaRPr lang="en-ZA" dirty="0"/>
          </a:p>
        </p:txBody>
      </p:sp>
      <p:sp>
        <p:nvSpPr>
          <p:cNvPr id="4" name="Slide Number Placeholder 3">
            <a:extLst>
              <a:ext uri="{FF2B5EF4-FFF2-40B4-BE49-F238E27FC236}">
                <a16:creationId xmlns:a16="http://schemas.microsoft.com/office/drawing/2014/main" id="{FBEAE651-9213-74E0-228F-28158ABC7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F5B05-BA8A-48D2-9D92-44C42C134FFF}"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006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562AA58E-B9B4-2B1F-E61F-9CD1F54C591A}"/>
              </a:ext>
            </a:extLst>
          </p:cNvPr>
          <p:cNvSpPr>
            <a:spLocks noGrp="1"/>
          </p:cNvSpPr>
          <p:nvPr>
            <p:ph type="sldNum" sz="quarter" idx="4294967295"/>
          </p:nvPr>
        </p:nvSpPr>
        <p:spPr bwMode="auto">
          <a:xfrm>
            <a:off x="9814560" y="6416041"/>
            <a:ext cx="453390" cy="441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457200" fontAlgn="base">
              <a:spcBef>
                <a:spcPct val="0"/>
              </a:spcBef>
              <a:spcAft>
                <a:spcPct val="0"/>
              </a:spcAft>
            </a:pPr>
            <a:fld id="{546485F0-7E94-4F75-ADBA-16235E065624}" type="slidenum">
              <a:rPr lang="en-US" altLang="en-US" sz="1000" b="1">
                <a:solidFill>
                  <a:prstClr val="black"/>
                </a:solidFill>
                <a:cs typeface="Arial" panose="020B0604020202020204" pitchFamily="34" charset="0"/>
              </a:rPr>
              <a:pPr algn="r" defTabSz="457200" fontAlgn="base">
                <a:spcBef>
                  <a:spcPct val="0"/>
                </a:spcBef>
                <a:spcAft>
                  <a:spcPct val="0"/>
                </a:spcAft>
              </a:pPr>
              <a:t>25</a:t>
            </a:fld>
            <a:endParaRPr lang="en-US" altLang="en-US" sz="1000" b="1">
              <a:solidFill>
                <a:prstClr val="black"/>
              </a:solidFill>
              <a:cs typeface="Arial" panose="020B0604020202020204" pitchFamily="34" charset="0"/>
            </a:endParaRPr>
          </a:p>
        </p:txBody>
      </p:sp>
      <p:sp>
        <p:nvSpPr>
          <p:cNvPr id="17411" name="Content Placeholder 2">
            <a:extLst>
              <a:ext uri="{FF2B5EF4-FFF2-40B4-BE49-F238E27FC236}">
                <a16:creationId xmlns:a16="http://schemas.microsoft.com/office/drawing/2014/main" id="{E2F0F0EC-3FD5-F74F-9065-6E467607A94E}"/>
              </a:ext>
            </a:extLst>
          </p:cNvPr>
          <p:cNvSpPr txBox="1">
            <a:spLocks noChangeArrowheads="1"/>
          </p:cNvSpPr>
          <p:nvPr/>
        </p:nvSpPr>
        <p:spPr bwMode="auto">
          <a:xfrm>
            <a:off x="2051050" y="2425700"/>
            <a:ext cx="82296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eaLnBrk="0" fontAlgn="base" hangingPunct="0">
              <a:spcBef>
                <a:spcPct val="20000"/>
              </a:spcBef>
              <a:spcAft>
                <a:spcPct val="0"/>
              </a:spcAft>
            </a:pPr>
            <a:endParaRPr lang="en-US" altLang="en-US" sz="1800">
              <a:solidFill>
                <a:prstClr val="black"/>
              </a:solidFill>
              <a:cs typeface="Arial" panose="020B0604020202020204" pitchFamily="34" charset="0"/>
            </a:endParaRPr>
          </a:p>
        </p:txBody>
      </p:sp>
      <p:graphicFrame>
        <p:nvGraphicFramePr>
          <p:cNvPr id="3" name="Table 2">
            <a:extLst>
              <a:ext uri="{FF2B5EF4-FFF2-40B4-BE49-F238E27FC236}">
                <a16:creationId xmlns:a16="http://schemas.microsoft.com/office/drawing/2014/main" id="{53F09615-C719-3D35-A367-BF1CCB0D9879}"/>
              </a:ext>
            </a:extLst>
          </p:cNvPr>
          <p:cNvGraphicFramePr>
            <a:graphicFrameLocks noGrp="1"/>
          </p:cNvGraphicFramePr>
          <p:nvPr>
            <p:extLst>
              <p:ext uri="{D42A27DB-BD31-4B8C-83A1-F6EECF244321}">
                <p14:modId xmlns:p14="http://schemas.microsoft.com/office/powerpoint/2010/main" val="3534153937"/>
              </p:ext>
            </p:extLst>
          </p:nvPr>
        </p:nvGraphicFramePr>
        <p:xfrm>
          <a:off x="182880" y="822326"/>
          <a:ext cx="11719560" cy="982663"/>
        </p:xfrm>
        <a:graphic>
          <a:graphicData uri="http://schemas.openxmlformats.org/drawingml/2006/table">
            <a:tbl>
              <a:tblPr>
                <a:tableStyleId>{5C22544A-7EE6-4342-B048-85BDC9FD1C3A}</a:tableStyleId>
              </a:tblPr>
              <a:tblGrid>
                <a:gridCol w="11719560">
                  <a:extLst>
                    <a:ext uri="{9D8B030D-6E8A-4147-A177-3AD203B41FA5}">
                      <a16:colId xmlns:a16="http://schemas.microsoft.com/office/drawing/2014/main" val="20000"/>
                    </a:ext>
                  </a:extLst>
                </a:gridCol>
              </a:tblGrid>
              <a:tr h="449812">
                <a:tc>
                  <a:txBody>
                    <a:bodyPr/>
                    <a:lstStyle/>
                    <a:p>
                      <a:pPr algn="ctr">
                        <a:lnSpc>
                          <a:spcPct val="107000"/>
                        </a:lnSpc>
                      </a:pPr>
                      <a:r>
                        <a:rPr lang="en-ZA" sz="2000" b="1" kern="100" dirty="0">
                          <a:effectLst/>
                          <a:latin typeface="Arial" panose="020B0604020202020204" pitchFamily="34" charset="0"/>
                          <a:cs typeface="Arial" panose="020B0604020202020204" pitchFamily="34" charset="0"/>
                        </a:rPr>
                        <a:t>Group 2d: </a:t>
                      </a:r>
                      <a:endParaRPr lang="en-ZA" sz="24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lnB w="762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532851">
                <a:tc>
                  <a:txBody>
                    <a:bodyPr/>
                    <a:lstStyle/>
                    <a:p>
                      <a:pPr algn="ctr">
                        <a:lnSpc>
                          <a:spcPct val="107000"/>
                        </a:lnSpc>
                      </a:pPr>
                      <a:r>
                        <a:rPr lang="en-US" sz="2000" kern="100" dirty="0">
                          <a:effectLst/>
                          <a:latin typeface="Arial" panose="020B0604020202020204" pitchFamily="34" charset="0"/>
                          <a:cs typeface="Arial" panose="020B0604020202020204" pitchFamily="34" charset="0"/>
                        </a:rPr>
                        <a:t>Good Performing Systems/WSAs</a:t>
                      </a:r>
                      <a:endParaRPr lang="en-ZA"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lnT w="762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D83D3C9C-DB4D-1DF2-1383-E01370FB62A7}"/>
              </a:ext>
            </a:extLst>
          </p:cNvPr>
          <p:cNvSpPr txBox="1"/>
          <p:nvPr/>
        </p:nvSpPr>
        <p:spPr>
          <a:xfrm>
            <a:off x="295910" y="2122806"/>
            <a:ext cx="6502400" cy="3625850"/>
          </a:xfrm>
          <a:prstGeom prst="rect">
            <a:avLst/>
          </a:prstGeom>
          <a:noFill/>
        </p:spPr>
        <p:txBody>
          <a:bodyPr>
            <a:spAutoFit/>
          </a:bodyPr>
          <a:lstStyle/>
          <a:p>
            <a:pPr marL="342900" indent="-342900" defTabSz="457200" fontAlgn="base">
              <a:lnSpc>
                <a:spcPct val="107000"/>
              </a:lnSpc>
              <a:spcBef>
                <a:spcPct val="0"/>
              </a:spcBef>
              <a:spcAft>
                <a:spcPct val="0"/>
              </a:spcAft>
              <a:buFont typeface="+mj-lt"/>
              <a:buAutoNum type="arabicPeriod"/>
              <a:defRPr/>
            </a:pP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Bitou Local Municipality</a:t>
            </a:r>
            <a:endParaRPr lang="en-ZA"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fontAlgn="base">
              <a:lnSpc>
                <a:spcPct val="107000"/>
              </a:lnSpc>
              <a:spcBef>
                <a:spcPct val="0"/>
              </a:spcBef>
              <a:spcAft>
                <a:spcPct val="0"/>
              </a:spcAft>
              <a:buFont typeface="+mj-lt"/>
              <a:buAutoNum type="arabicPeriod"/>
              <a:defRPr/>
            </a:pP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City of Cape Town Metro</a:t>
            </a:r>
            <a:endParaRPr lang="en-ZA"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fontAlgn="base">
              <a:lnSpc>
                <a:spcPct val="107000"/>
              </a:lnSpc>
              <a:spcBef>
                <a:spcPct val="0"/>
              </a:spcBef>
              <a:spcAft>
                <a:spcPct val="0"/>
              </a:spcAft>
              <a:buFont typeface="+mj-lt"/>
              <a:buAutoNum type="arabicPeriod"/>
              <a:defRPr/>
            </a:pP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City of Ekurhuleni Metro</a:t>
            </a:r>
            <a:endParaRPr lang="en-ZA"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fontAlgn="base">
              <a:lnSpc>
                <a:spcPct val="107000"/>
              </a:lnSpc>
              <a:spcBef>
                <a:spcPct val="0"/>
              </a:spcBef>
              <a:spcAft>
                <a:spcPct val="0"/>
              </a:spcAft>
              <a:buFont typeface="+mj-lt"/>
              <a:buAutoNum type="arabicPeriod"/>
              <a:defRPr/>
            </a:pPr>
            <a:r>
              <a:rPr lang="en-ZA" kern="1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Drakenstein</a:t>
            </a: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 Local Municipality</a:t>
            </a:r>
            <a:endParaRPr lang="en-ZA"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fontAlgn="base">
              <a:lnSpc>
                <a:spcPct val="107000"/>
              </a:lnSpc>
              <a:spcBef>
                <a:spcPct val="0"/>
              </a:spcBef>
              <a:spcAft>
                <a:spcPct val="0"/>
              </a:spcAft>
              <a:buFont typeface="+mj-lt"/>
              <a:buAutoNum type="arabicPeriod"/>
              <a:defRPr/>
            </a:pP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JB Marks Local Municipality</a:t>
            </a:r>
            <a:endParaRPr lang="en-ZA"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fontAlgn="base">
              <a:lnSpc>
                <a:spcPct val="107000"/>
              </a:lnSpc>
              <a:spcBef>
                <a:spcPct val="0"/>
              </a:spcBef>
              <a:spcAft>
                <a:spcPct val="0"/>
              </a:spcAft>
              <a:buFont typeface="+mj-lt"/>
              <a:buAutoNum type="arabicPeriod"/>
              <a:defRPr/>
            </a:pPr>
            <a:r>
              <a:rPr lang="en-ZA" kern="1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Mosselbay</a:t>
            </a: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 Local Municipality</a:t>
            </a:r>
            <a:endParaRPr lang="en-ZA"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fontAlgn="base">
              <a:lnSpc>
                <a:spcPct val="107000"/>
              </a:lnSpc>
              <a:spcBef>
                <a:spcPct val="0"/>
              </a:spcBef>
              <a:spcAft>
                <a:spcPct val="0"/>
              </a:spcAft>
              <a:buFont typeface="+mj-lt"/>
              <a:buAutoNum type="arabicPeriod"/>
              <a:defRPr/>
            </a:pP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Overstrand Local Municipality</a:t>
            </a:r>
            <a:endParaRPr lang="en-ZA"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fontAlgn="base">
              <a:lnSpc>
                <a:spcPct val="107000"/>
              </a:lnSpc>
              <a:spcBef>
                <a:spcPct val="0"/>
              </a:spcBef>
              <a:spcAft>
                <a:spcPct val="0"/>
              </a:spcAft>
              <a:buFont typeface="+mj-lt"/>
              <a:buAutoNum type="arabicPeriod"/>
              <a:defRPr/>
            </a:pP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Saldanha Bay Local Municipality</a:t>
            </a:r>
            <a:endParaRPr lang="en-ZA"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fontAlgn="base">
              <a:lnSpc>
                <a:spcPct val="107000"/>
              </a:lnSpc>
              <a:spcBef>
                <a:spcPct val="0"/>
              </a:spcBef>
              <a:spcAft>
                <a:spcPct val="0"/>
              </a:spcAft>
              <a:buFont typeface="+mj-lt"/>
              <a:buAutoNum type="arabicPeriod"/>
              <a:defRPr/>
            </a:pPr>
            <a:r>
              <a:rPr lang="en-ZA" kern="1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Swartland</a:t>
            </a: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 Local Municipality</a:t>
            </a:r>
            <a:endParaRPr lang="en-ZA"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fontAlgn="base">
              <a:lnSpc>
                <a:spcPct val="107000"/>
              </a:lnSpc>
              <a:spcBef>
                <a:spcPct val="0"/>
              </a:spcBef>
              <a:spcAft>
                <a:spcPct val="0"/>
              </a:spcAft>
              <a:buFont typeface="+mj-lt"/>
              <a:buAutoNum type="arabicPeriod"/>
              <a:defRPr/>
            </a:pPr>
            <a:r>
              <a:rPr lang="en-ZA" kern="1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Theewaterskloof</a:t>
            </a: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 Local Municipality</a:t>
            </a:r>
            <a:endParaRPr lang="en-ZA"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fontAlgn="base">
              <a:lnSpc>
                <a:spcPct val="107000"/>
              </a:lnSpc>
              <a:spcBef>
                <a:spcPct val="0"/>
              </a:spcBef>
              <a:spcAft>
                <a:spcPct val="0"/>
              </a:spcAft>
              <a:buFont typeface="+mj-lt"/>
              <a:buAutoNum type="arabicPeriod"/>
              <a:defRPr/>
            </a:pP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uMgungundlovu District Municipality</a:t>
            </a:r>
            <a:endParaRPr lang="en-ZA"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fontAlgn="base">
              <a:lnSpc>
                <a:spcPct val="107000"/>
              </a:lnSpc>
              <a:spcBef>
                <a:spcPct val="0"/>
              </a:spcBef>
              <a:spcAft>
                <a:spcPts val="800"/>
              </a:spcAft>
              <a:buFont typeface="+mj-lt"/>
              <a:buAutoNum type="arabicPeriod"/>
              <a:defRPr/>
            </a:pPr>
            <a:r>
              <a:rPr lang="en-ZA" kern="1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Witzenburg</a:t>
            </a:r>
            <a:r>
              <a:rPr lang="en-ZA" kern="100" dirty="0">
                <a:solidFill>
                  <a:prstClr val="black"/>
                </a:solidFill>
                <a:latin typeface="Arial" panose="020B0604020202020204" pitchFamily="34" charset="0"/>
                <a:ea typeface="Calibri" panose="020F0502020204030204" pitchFamily="34" charset="0"/>
                <a:cs typeface="Times New Roman" panose="02020603050405020304" pitchFamily="18" charset="0"/>
              </a:rPr>
              <a:t> Local Municipality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1A51-CE2E-D64F-9661-D16F5B020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4E442-0653-E4F9-E93B-7E1BD33EDC9F}"/>
              </a:ext>
            </a:extLst>
          </p:cNvPr>
          <p:cNvSpPr>
            <a:spLocks noGrp="1"/>
          </p:cNvSpPr>
          <p:nvPr>
            <p:ph type="title"/>
          </p:nvPr>
        </p:nvSpPr>
        <p:spPr>
          <a:xfrm>
            <a:off x="560833" y="424211"/>
            <a:ext cx="11365228" cy="540350"/>
          </a:xfrm>
        </p:spPr>
        <p:txBody>
          <a:bodyPr/>
          <a:lstStyle/>
          <a:p>
            <a:pPr algn="l"/>
            <a:r>
              <a:rPr lang="en-ZA" sz="2399" dirty="0">
                <a:latin typeface="+mj-lt"/>
              </a:rPr>
              <a:t>Agenda for Group 2d work: Five Pillars of Focus</a:t>
            </a:r>
          </a:p>
        </p:txBody>
      </p:sp>
      <p:sp>
        <p:nvSpPr>
          <p:cNvPr id="3" name="Content Placeholder 2">
            <a:extLst>
              <a:ext uri="{FF2B5EF4-FFF2-40B4-BE49-F238E27FC236}">
                <a16:creationId xmlns:a16="http://schemas.microsoft.com/office/drawing/2014/main" id="{564AD2FC-9148-083A-EDE0-76E1D362953E}"/>
              </a:ext>
            </a:extLst>
          </p:cNvPr>
          <p:cNvSpPr>
            <a:spLocks noGrp="1"/>
          </p:cNvSpPr>
          <p:nvPr>
            <p:ph idx="1"/>
          </p:nvPr>
        </p:nvSpPr>
        <p:spPr>
          <a:xfrm>
            <a:off x="424202" y="1201648"/>
            <a:ext cx="11070336" cy="4881422"/>
          </a:xfrm>
        </p:spPr>
        <p:txBody>
          <a:bodyPr/>
          <a:lstStyle/>
          <a:p>
            <a:pPr marL="0" indent="0">
              <a:spcBef>
                <a:spcPts val="1800"/>
              </a:spcBef>
              <a:buNone/>
              <a:defRPr/>
            </a:pPr>
            <a:endParaRPr lang="en-US" altLang="en-US" sz="1999" dirty="0"/>
          </a:p>
          <a:p>
            <a:pPr marL="457167" indent="-457167">
              <a:spcBef>
                <a:spcPts val="1800"/>
              </a:spcBef>
              <a:buFont typeface="+mj-lt"/>
              <a:buAutoNum type="arabicPeriod"/>
              <a:defRPr/>
            </a:pPr>
            <a:endParaRPr lang="en-US" altLang="en-US" sz="1999" dirty="0"/>
          </a:p>
          <a:p>
            <a:pPr marL="457167" indent="-457167">
              <a:spcBef>
                <a:spcPts val="1800"/>
              </a:spcBef>
              <a:buFont typeface="+mj-lt"/>
              <a:buAutoNum type="arabicPeriod"/>
              <a:defRPr/>
            </a:pPr>
            <a:endParaRPr lang="en-US" altLang="en-US" sz="1999" dirty="0"/>
          </a:p>
        </p:txBody>
      </p:sp>
      <p:sp>
        <p:nvSpPr>
          <p:cNvPr id="4" name="Slide Number Placeholder 3">
            <a:extLst>
              <a:ext uri="{FF2B5EF4-FFF2-40B4-BE49-F238E27FC236}">
                <a16:creationId xmlns:a16="http://schemas.microsoft.com/office/drawing/2014/main" id="{35C04BFA-BC14-5B4B-9FB4-AB242BCC22FD}"/>
              </a:ext>
            </a:extLst>
          </p:cNvPr>
          <p:cNvSpPr>
            <a:spLocks noGrp="1"/>
          </p:cNvSpPr>
          <p:nvPr>
            <p:ph type="sldNum" sz="quarter" idx="12"/>
          </p:nvPr>
        </p:nvSpPr>
        <p:spPr>
          <a:xfrm>
            <a:off x="9954870" y="6320159"/>
            <a:ext cx="2844688" cy="365111"/>
          </a:xfrm>
        </p:spPr>
        <p:txBody>
          <a:bodyPr/>
          <a:lstStyle/>
          <a:p>
            <a:pPr algn="ctr" rtl="0">
              <a:defRPr/>
            </a:pPr>
            <a:fld id="{6E6B949B-FF25-4512-A6F3-1B8E765DDD27}" type="slidenum">
              <a:rPr lang="en-US" altLang="en-US"/>
              <a:pPr algn="ctr" rtl="0">
                <a:defRPr/>
              </a:pPr>
              <a:t>3</a:t>
            </a:fld>
            <a:endParaRPr lang="en-US" altLang="en-US" dirty="0"/>
          </a:p>
        </p:txBody>
      </p:sp>
      <p:graphicFrame>
        <p:nvGraphicFramePr>
          <p:cNvPr id="6" name="Table 5">
            <a:extLst>
              <a:ext uri="{FF2B5EF4-FFF2-40B4-BE49-F238E27FC236}">
                <a16:creationId xmlns:a16="http://schemas.microsoft.com/office/drawing/2014/main" id="{A3F4959C-F5B9-1D74-03CC-ABAF31BD9448}"/>
              </a:ext>
            </a:extLst>
          </p:cNvPr>
          <p:cNvGraphicFramePr>
            <a:graphicFrameLocks noGrp="1"/>
          </p:cNvGraphicFramePr>
          <p:nvPr/>
        </p:nvGraphicFramePr>
        <p:xfrm>
          <a:off x="187747" y="1201648"/>
          <a:ext cx="11543248" cy="4007699"/>
        </p:xfrm>
        <a:graphic>
          <a:graphicData uri="http://schemas.openxmlformats.org/drawingml/2006/table">
            <a:tbl>
              <a:tblPr firstRow="1" bandRow="1">
                <a:tableStyleId>{B301B821-A1FF-4177-AEE7-76D212191A09}</a:tableStyleId>
              </a:tblPr>
              <a:tblGrid>
                <a:gridCol w="2885812">
                  <a:extLst>
                    <a:ext uri="{9D8B030D-6E8A-4147-A177-3AD203B41FA5}">
                      <a16:colId xmlns:a16="http://schemas.microsoft.com/office/drawing/2014/main" val="579803468"/>
                    </a:ext>
                  </a:extLst>
                </a:gridCol>
                <a:gridCol w="2885812">
                  <a:extLst>
                    <a:ext uri="{9D8B030D-6E8A-4147-A177-3AD203B41FA5}">
                      <a16:colId xmlns:a16="http://schemas.microsoft.com/office/drawing/2014/main" val="2399426546"/>
                    </a:ext>
                  </a:extLst>
                </a:gridCol>
                <a:gridCol w="2885812">
                  <a:extLst>
                    <a:ext uri="{9D8B030D-6E8A-4147-A177-3AD203B41FA5}">
                      <a16:colId xmlns:a16="http://schemas.microsoft.com/office/drawing/2014/main" val="4277723628"/>
                    </a:ext>
                  </a:extLst>
                </a:gridCol>
                <a:gridCol w="2885812">
                  <a:extLst>
                    <a:ext uri="{9D8B030D-6E8A-4147-A177-3AD203B41FA5}">
                      <a16:colId xmlns:a16="http://schemas.microsoft.com/office/drawing/2014/main" val="1920328524"/>
                    </a:ext>
                  </a:extLst>
                </a:gridCol>
              </a:tblGrid>
              <a:tr h="359311">
                <a:tc>
                  <a:txBody>
                    <a:bodyPr/>
                    <a:lstStyle/>
                    <a:p>
                      <a:r>
                        <a:rPr lang="en-ZA" sz="1800" dirty="0">
                          <a:latin typeface="Arial" panose="020B0604020202020204" pitchFamily="34" charset="0"/>
                          <a:cs typeface="Arial" panose="020B0604020202020204" pitchFamily="34" charset="0"/>
                        </a:rPr>
                        <a:t>Pillars</a:t>
                      </a:r>
                    </a:p>
                  </a:txBody>
                  <a:tcPr marL="82918" marR="82918" marT="41459" marB="41459"/>
                </a:tc>
                <a:tc>
                  <a:txBody>
                    <a:bodyPr/>
                    <a:lstStyle/>
                    <a:p>
                      <a:r>
                        <a:rPr lang="en-ZA" sz="1800" dirty="0">
                          <a:latin typeface="Arial" panose="020B0604020202020204" pitchFamily="34" charset="0"/>
                          <a:cs typeface="Arial" panose="020B0604020202020204" pitchFamily="34" charset="0"/>
                        </a:rPr>
                        <a:t>Action</a:t>
                      </a:r>
                    </a:p>
                  </a:txBody>
                  <a:tcPr marL="82918" marR="82918" marT="41459" marB="41459"/>
                </a:tc>
                <a:tc>
                  <a:txBody>
                    <a:bodyPr/>
                    <a:lstStyle/>
                    <a:p>
                      <a:r>
                        <a:rPr lang="en-ZA" sz="1800" dirty="0">
                          <a:latin typeface="Arial" panose="020B0604020202020204" pitchFamily="34" charset="0"/>
                          <a:cs typeface="Arial" panose="020B0604020202020204" pitchFamily="34" charset="0"/>
                        </a:rPr>
                        <a:t>Responsibility</a:t>
                      </a:r>
                    </a:p>
                  </a:txBody>
                  <a:tcPr marL="82918" marR="82918" marT="41459" marB="41459"/>
                </a:tc>
                <a:tc>
                  <a:txBody>
                    <a:bodyPr/>
                    <a:lstStyle/>
                    <a:p>
                      <a:r>
                        <a:rPr lang="en-ZA" sz="1800" dirty="0">
                          <a:latin typeface="Arial" panose="020B0604020202020204" pitchFamily="34" charset="0"/>
                          <a:cs typeface="Arial" panose="020B0604020202020204" pitchFamily="34" charset="0"/>
                        </a:rPr>
                        <a:t>Timeframe</a:t>
                      </a:r>
                    </a:p>
                  </a:txBody>
                  <a:tcPr marL="82918" marR="82918" marT="41459" marB="41459"/>
                </a:tc>
                <a:extLst>
                  <a:ext uri="{0D108BD9-81ED-4DB2-BD59-A6C34878D82A}">
                    <a16:rowId xmlns:a16="http://schemas.microsoft.com/office/drawing/2014/main" val="2162364220"/>
                  </a:ext>
                </a:extLst>
              </a:tr>
              <a:tr h="912097">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An Implementation and Delivery Model</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3486891272"/>
                  </a:ext>
                </a:extLst>
              </a:tr>
              <a:tr h="1188490">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Financial Viability of the Water and Sanitation Sector</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313106824"/>
                  </a:ext>
                </a:extLst>
              </a:tr>
              <a:tr h="912097">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Technical and Operational Capacity</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696232824"/>
                  </a:ext>
                </a:extLst>
              </a:tr>
              <a:tr h="635704">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Efficiency of the System</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4176292081"/>
                  </a:ext>
                </a:extLst>
              </a:tr>
            </a:tbl>
          </a:graphicData>
        </a:graphic>
      </p:graphicFrame>
    </p:spTree>
    <p:extLst>
      <p:ext uri="{BB962C8B-B14F-4D97-AF65-F5344CB8AC3E}">
        <p14:creationId xmlns:p14="http://schemas.microsoft.com/office/powerpoint/2010/main" val="3896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347200" y="64120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0" y="368272"/>
            <a:ext cx="11887201" cy="482504"/>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A :  Recap Summary of key results  </a:t>
            </a:r>
          </a:p>
        </p:txBody>
      </p:sp>
      <p:sp>
        <p:nvSpPr>
          <p:cNvPr id="6" name="TextBox 5">
            <a:extLst>
              <a:ext uri="{FF2B5EF4-FFF2-40B4-BE49-F238E27FC236}">
                <a16:creationId xmlns:a16="http://schemas.microsoft.com/office/drawing/2014/main" id="{03B75F16-DF2F-AAAC-16A4-09F561A23590}"/>
              </a:ext>
            </a:extLst>
          </p:cNvPr>
          <p:cNvSpPr txBox="1"/>
          <p:nvPr/>
        </p:nvSpPr>
        <p:spPr>
          <a:xfrm>
            <a:off x="0" y="793359"/>
            <a:ext cx="12192000" cy="6478697"/>
          </a:xfrm>
          <a:prstGeom prst="rect">
            <a:avLst/>
          </a:prstGeom>
          <a:noFill/>
          <a:ln>
            <a:noFill/>
          </a:ln>
        </p:spPr>
        <p:txBody>
          <a:bodyPr wrap="square" lIns="91440" tIns="45720" rIns="91440" bIns="45720" rtlCol="0" anchor="t">
            <a:spAutoFit/>
          </a:bodyPr>
          <a:lstStyle/>
          <a:p>
            <a:pPr marL="457200" indent="-282575">
              <a:spcBef>
                <a:spcPts val="400"/>
              </a:spcBef>
              <a:buFont typeface="Arial" panose="020B0604020202020204" pitchFamily="34" charset="0"/>
              <a:buChar char="•"/>
            </a:pPr>
            <a:endParaRPr lang="en-ZA" dirty="0"/>
          </a:p>
          <a:p>
            <a:pPr marL="174625">
              <a:spcBef>
                <a:spcPts val="400"/>
              </a:spcBef>
            </a:pPr>
            <a:r>
              <a:rPr lang="en-ZA" b="1" dirty="0"/>
              <a:t>Introduction</a:t>
            </a:r>
          </a:p>
          <a:p>
            <a:pPr marL="457200" indent="-282575">
              <a:spcBef>
                <a:spcPts val="400"/>
              </a:spcBef>
              <a:buFont typeface="Arial" panose="020B0604020202020204" pitchFamily="34" charset="0"/>
              <a:buChar char="•"/>
            </a:pPr>
            <a:r>
              <a:rPr lang="en-ZA" dirty="0"/>
              <a:t>This group consist of twelve municipalities which scored good or excellent on average across their water supply systems and/or wastewater systems in 2023 full Blue Drop and 2022 full Green Drop assessments</a:t>
            </a:r>
          </a:p>
          <a:p>
            <a:pPr marL="174625">
              <a:spcBef>
                <a:spcPts val="400"/>
              </a:spcBef>
            </a:pPr>
            <a:endParaRPr lang="en-ZA" dirty="0"/>
          </a:p>
          <a:p>
            <a:pPr marL="174625">
              <a:spcBef>
                <a:spcPts val="400"/>
              </a:spcBef>
            </a:pPr>
            <a:r>
              <a:rPr lang="en-US" b="1" dirty="0"/>
              <a:t>Key negative results</a:t>
            </a:r>
          </a:p>
          <a:p>
            <a:pPr marL="460375" indent="-285750">
              <a:spcBef>
                <a:spcPts val="400"/>
              </a:spcBef>
              <a:buFont typeface="Arial" panose="020B0604020202020204" pitchFamily="34" charset="0"/>
              <a:buChar char="•"/>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Some of the twelve municipalities had less than good or excellent scores for some of their water supply systems and wastewater systems</a:t>
            </a:r>
          </a:p>
          <a:p>
            <a:pPr marL="460375" indent="-285750">
              <a:spcBef>
                <a:spcPts val="400"/>
              </a:spcBef>
              <a:buFont typeface="Arial" panose="020B0604020202020204" pitchFamily="34" charset="0"/>
              <a:buChar char="•"/>
              <a:defRPr/>
            </a:pPr>
            <a:r>
              <a:rPr lang="en-ZA" dirty="0"/>
              <a:t>Of these 12 municipalities, 7 scored good/excellent for 2023 No Drop and 5 scored average</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460375" indent="-285750">
              <a:spcBef>
                <a:spcPts val="400"/>
              </a:spcBef>
              <a:buFont typeface="Arial" panose="020B0604020202020204" pitchFamily="34" charset="0"/>
              <a:buChar char="•"/>
            </a:pPr>
            <a:r>
              <a:rPr lang="en-US" dirty="0"/>
              <a:t>Six of the 12 municipalities scored unsatisfactory for operational monitoring (on-site daily testing)</a:t>
            </a:r>
          </a:p>
          <a:p>
            <a:pPr marL="460375" indent="-285750">
              <a:spcBef>
                <a:spcPts val="400"/>
              </a:spcBef>
              <a:buFont typeface="Arial" panose="020B0604020202020204" pitchFamily="34" charset="0"/>
              <a:buChar char="•"/>
            </a:pPr>
            <a:r>
              <a:rPr lang="en-US" dirty="0"/>
              <a:t>6 of the 12 municipalities had NRW of 30% or higher</a:t>
            </a:r>
          </a:p>
          <a:p>
            <a:pPr marL="460375" indent="-285750">
              <a:spcBef>
                <a:spcPts val="400"/>
              </a:spcBef>
              <a:buFont typeface="Arial" panose="020B0604020202020204" pitchFamily="34" charset="0"/>
              <a:buChar char="•"/>
            </a:pPr>
            <a:r>
              <a:rPr lang="en-US" dirty="0"/>
              <a:t>Four of the 12 municipalities’ wastewater infrastructure is in an average condition</a:t>
            </a:r>
          </a:p>
          <a:p>
            <a:pPr marL="460375" indent="-285750">
              <a:spcBef>
                <a:spcPts val="400"/>
              </a:spcBef>
              <a:buFont typeface="Arial" panose="020B0604020202020204" pitchFamily="34" charset="0"/>
              <a:buChar char="•"/>
            </a:pPr>
            <a:r>
              <a:rPr lang="en-US" dirty="0"/>
              <a:t>Six drinking water systems in three municipalities of the 12 municipalities failed to issue advisory notices when their drinking water failed to meet microbiological standards - this is against the law</a:t>
            </a:r>
          </a:p>
          <a:p>
            <a:pPr marL="174625">
              <a:spcBef>
                <a:spcPts val="400"/>
              </a:spcBef>
            </a:pPr>
            <a:endParaRPr lang="en-US" dirty="0"/>
          </a:p>
          <a:p>
            <a:pPr marL="460375" indent="-285750">
              <a:spcBef>
                <a:spcPts val="400"/>
              </a:spcBef>
              <a:buFont typeface="Arial" panose="020B0604020202020204" pitchFamily="34" charset="0"/>
              <a:buChar char="•"/>
            </a:pPr>
            <a:endParaRPr lang="en-US" dirty="0"/>
          </a:p>
          <a:p>
            <a:pPr marL="460375" indent="-285750">
              <a:spcBef>
                <a:spcPts val="400"/>
              </a:spcBef>
              <a:buFont typeface="Arial" panose="020B0604020202020204" pitchFamily="34" charset="0"/>
              <a:buChar char="•"/>
            </a:pPr>
            <a:endParaRPr lang="en-US" dirty="0"/>
          </a:p>
          <a:p>
            <a:pPr marL="460375" indent="-285750">
              <a:spcBef>
                <a:spcPts val="400"/>
              </a:spcBef>
              <a:buFont typeface="Arial" panose="020B0604020202020204" pitchFamily="34" charset="0"/>
              <a:buChar char="•"/>
            </a:pPr>
            <a:endParaRPr lang="en-US" dirty="0"/>
          </a:p>
          <a:p>
            <a:pPr marL="460375" indent="-285750">
              <a:spcBef>
                <a:spcPts val="400"/>
              </a:spcBef>
              <a:buFont typeface="Arial" panose="020B0604020202020204" pitchFamily="34" charset="0"/>
              <a:buChar char="•"/>
            </a:pPr>
            <a:endParaRPr lang="en-ZA" dirty="0"/>
          </a:p>
          <a:p>
            <a:pPr marL="688975" indent="-231775">
              <a:spcBef>
                <a:spcPts val="600"/>
              </a:spcBef>
              <a:buFont typeface="Arial" panose="020B0604020202020204" pitchFamily="34" charset="0"/>
              <a:buChar char="•"/>
            </a:pPr>
            <a:endParaRPr lang="en-ZA" dirty="0"/>
          </a:p>
        </p:txBody>
      </p:sp>
    </p:spTree>
    <p:extLst>
      <p:ext uri="{BB962C8B-B14F-4D97-AF65-F5344CB8AC3E}">
        <p14:creationId xmlns:p14="http://schemas.microsoft.com/office/powerpoint/2010/main" val="86247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347200" y="64120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152399" y="224506"/>
            <a:ext cx="11887201" cy="482504"/>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Recap Summary of key results (2)  </a:t>
            </a:r>
          </a:p>
        </p:txBody>
      </p:sp>
      <p:sp>
        <p:nvSpPr>
          <p:cNvPr id="6" name="TextBox 5">
            <a:extLst>
              <a:ext uri="{FF2B5EF4-FFF2-40B4-BE49-F238E27FC236}">
                <a16:creationId xmlns:a16="http://schemas.microsoft.com/office/drawing/2014/main" id="{03B75F16-DF2F-AAAC-16A4-09F561A23590}"/>
              </a:ext>
            </a:extLst>
          </p:cNvPr>
          <p:cNvSpPr txBox="1"/>
          <p:nvPr/>
        </p:nvSpPr>
        <p:spPr>
          <a:xfrm>
            <a:off x="0" y="793359"/>
            <a:ext cx="12192000" cy="7417415"/>
          </a:xfrm>
          <a:prstGeom prst="rect">
            <a:avLst/>
          </a:prstGeom>
          <a:noFill/>
          <a:ln>
            <a:noFill/>
          </a:ln>
        </p:spPr>
        <p:txBody>
          <a:bodyPr wrap="square" lIns="91440" tIns="45720" rIns="91440" bIns="45720" rtlCol="0" anchor="t">
            <a:spAutoFit/>
          </a:bodyPr>
          <a:lstStyle/>
          <a:p>
            <a:pPr marL="174625">
              <a:spcBef>
                <a:spcPts val="600"/>
              </a:spcBef>
            </a:pPr>
            <a:r>
              <a:rPr lang="en-ZA" b="1" dirty="0"/>
              <a:t>Key positive results</a:t>
            </a:r>
          </a:p>
          <a:p>
            <a:pPr marL="460375" indent="-285750">
              <a:spcBef>
                <a:spcPts val="600"/>
              </a:spcBef>
              <a:buFont typeface="Arial" panose="020B0604020202020204" pitchFamily="34" charset="0"/>
              <a:buChar char="•"/>
            </a:pPr>
            <a:endParaRPr lang="en-ZA" sz="800" dirty="0"/>
          </a:p>
          <a:p>
            <a:pPr marL="460375" indent="-285750">
              <a:spcBef>
                <a:spcPts val="600"/>
              </a:spcBef>
              <a:buFont typeface="Arial" panose="020B0604020202020204" pitchFamily="34" charset="0"/>
              <a:buChar char="•"/>
            </a:pPr>
            <a:r>
              <a:rPr lang="en-ZA" dirty="0"/>
              <a:t>Across the twelve municipalities, on average 80%  of the required process controller  posts are filled with properly qualified process controllers (Blue Drop); (92% Green Drop)</a:t>
            </a:r>
          </a:p>
          <a:p>
            <a:pPr marL="460375" indent="-285750">
              <a:spcBef>
                <a:spcPts val="600"/>
              </a:spcBef>
              <a:buFont typeface="Arial" panose="020B0604020202020204" pitchFamily="34" charset="0"/>
              <a:buChar char="•"/>
            </a:pPr>
            <a:r>
              <a:rPr lang="en-ZA" dirty="0"/>
              <a:t> </a:t>
            </a:r>
            <a:r>
              <a:rPr lang="en-US" dirty="0"/>
              <a:t>Across the twelve municipalities, on average 98%  of the required supervisors’ posts are filled with properly qualified supervisors (Blue Drop); (100% Green Drop)</a:t>
            </a:r>
          </a:p>
          <a:p>
            <a:pPr marL="460375" indent="-285750">
              <a:spcBef>
                <a:spcPts val="600"/>
              </a:spcBef>
              <a:buFont typeface="Arial" panose="020B0604020202020204" pitchFamily="34" charset="0"/>
              <a:buChar char="•"/>
            </a:pPr>
            <a:r>
              <a:rPr lang="en-US" dirty="0"/>
              <a:t>Shortfall levels of qualified scientists and engineers are also extremely low across all the 12 municipalities</a:t>
            </a:r>
          </a:p>
          <a:p>
            <a:pPr marL="460375" indent="-285750">
              <a:spcBef>
                <a:spcPts val="600"/>
              </a:spcBef>
              <a:buFont typeface="Arial" panose="020B0604020202020204" pitchFamily="34" charset="0"/>
              <a:buChar char="•"/>
            </a:pPr>
            <a:r>
              <a:rPr lang="en-US" dirty="0"/>
              <a:t>Of the 12 municipalities, 9 (75%) are regularly carrying out the required tests for drinking water (same for wastewater)</a:t>
            </a:r>
          </a:p>
          <a:p>
            <a:pPr marL="460375" indent="-285750">
              <a:spcBef>
                <a:spcPts val="600"/>
              </a:spcBef>
              <a:buFont typeface="Arial" panose="020B0604020202020204" pitchFamily="34" charset="0"/>
              <a:buChar char="•"/>
            </a:pPr>
            <a:r>
              <a:rPr lang="en-US" dirty="0"/>
              <a:t>These 12 municipalities are able to provide almost all the requested financial information e.g. operations and maintenance budget, capital budget, percentage expenditure on O&amp;M, asset value </a:t>
            </a:r>
          </a:p>
          <a:p>
            <a:pPr marL="460375" indent="-285750">
              <a:spcBef>
                <a:spcPts val="600"/>
              </a:spcBef>
              <a:buFont typeface="Arial" panose="020B0604020202020204" pitchFamily="34" charset="0"/>
              <a:buChar char="•"/>
            </a:pPr>
            <a:r>
              <a:rPr lang="en-US" dirty="0"/>
              <a:t>Across the 12 municipalities, the average Blue Drop infrastructure condition is 85% (81% for Green Drop). Eleven of the 12 municipalities scored higher than 80% for Blue Drop infrastructure condition (good or excellent) - one had infrastructure in an average condition); (8 for Green Drop)</a:t>
            </a:r>
          </a:p>
          <a:p>
            <a:pPr marL="460375" indent="-285750">
              <a:spcBef>
                <a:spcPts val="600"/>
              </a:spcBef>
              <a:buFont typeface="Arial" panose="020B0604020202020204" pitchFamily="34" charset="0"/>
              <a:buChar char="•"/>
            </a:pPr>
            <a:r>
              <a:rPr lang="en-US" dirty="0"/>
              <a:t>Across the 12 municipalities, the average NRW is 29% </a:t>
            </a:r>
          </a:p>
          <a:p>
            <a:pPr marL="460375" indent="-285750">
              <a:spcBef>
                <a:spcPts val="600"/>
              </a:spcBef>
              <a:buFont typeface="Arial" panose="020B0604020202020204" pitchFamily="34" charset="0"/>
              <a:buChar char="•"/>
            </a:pPr>
            <a:r>
              <a:rPr lang="en-US" dirty="0"/>
              <a:t>Across the 12 municipalities there is a 100%  excellent compliance with chemical standards for drinking water quality </a:t>
            </a:r>
          </a:p>
          <a:p>
            <a:pPr marL="460375" indent="-285750">
              <a:spcBef>
                <a:spcPts val="600"/>
              </a:spcBef>
              <a:buFont typeface="Arial" panose="020B0604020202020204" pitchFamily="34" charset="0"/>
              <a:buChar char="•"/>
            </a:pPr>
            <a:r>
              <a:rPr lang="en-US" dirty="0"/>
              <a:t>Across the 12 municipalities there is 91% good or excellent compliance with  microbiological standards for drinking water </a:t>
            </a:r>
          </a:p>
          <a:p>
            <a:pPr marL="460375" indent="-285750">
              <a:spcBef>
                <a:spcPts val="600"/>
              </a:spcBef>
              <a:buFont typeface="Arial" panose="020B0604020202020204" pitchFamily="34" charset="0"/>
              <a:buChar char="•"/>
            </a:pPr>
            <a:endParaRPr lang="en-US" dirty="0"/>
          </a:p>
          <a:p>
            <a:pPr marL="174625">
              <a:spcBef>
                <a:spcPts val="600"/>
              </a:spcBef>
            </a:pPr>
            <a:endParaRPr lang="en-US" dirty="0"/>
          </a:p>
          <a:p>
            <a:pPr marL="460375" indent="-285750">
              <a:spcBef>
                <a:spcPts val="600"/>
              </a:spcBef>
              <a:buFont typeface="Arial" panose="020B0604020202020204" pitchFamily="34" charset="0"/>
              <a:buChar char="•"/>
            </a:pPr>
            <a:endParaRPr lang="en-US" dirty="0"/>
          </a:p>
          <a:p>
            <a:pPr marL="460375" indent="-285750">
              <a:spcBef>
                <a:spcPts val="600"/>
              </a:spcBef>
              <a:buFont typeface="Arial" panose="020B0604020202020204" pitchFamily="34" charset="0"/>
              <a:buChar char="•"/>
            </a:pPr>
            <a:endParaRPr lang="en-US" dirty="0"/>
          </a:p>
          <a:p>
            <a:pPr marL="460375" indent="-285750">
              <a:spcBef>
                <a:spcPts val="600"/>
              </a:spcBef>
              <a:buFont typeface="Arial" panose="020B0604020202020204" pitchFamily="34" charset="0"/>
              <a:buChar char="•"/>
            </a:pPr>
            <a:endParaRPr lang="en-ZA" dirty="0"/>
          </a:p>
          <a:p>
            <a:pPr marL="688975" indent="-231775">
              <a:spcBef>
                <a:spcPts val="600"/>
              </a:spcBef>
              <a:buFont typeface="Arial" panose="020B0604020202020204" pitchFamily="34" charset="0"/>
              <a:buChar char="•"/>
            </a:pPr>
            <a:endParaRPr lang="en-ZA" dirty="0"/>
          </a:p>
        </p:txBody>
      </p:sp>
    </p:spTree>
    <p:extLst>
      <p:ext uri="{BB962C8B-B14F-4D97-AF65-F5344CB8AC3E}">
        <p14:creationId xmlns:p14="http://schemas.microsoft.com/office/powerpoint/2010/main" val="388172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0945813" y="6356350"/>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6</a:t>
            </a:fld>
            <a:endParaRPr lang="en-US" altLang="en-US" sz="1800">
              <a:latin typeface="Calibri" panose="020F0502020204030204" pitchFamily="34" charset="0"/>
            </a:endParaRPr>
          </a:p>
        </p:txBody>
      </p:sp>
      <p:sp>
        <p:nvSpPr>
          <p:cNvPr id="3" name="Title 1">
            <a:extLst>
              <a:ext uri="{FF2B5EF4-FFF2-40B4-BE49-F238E27FC236}">
                <a16:creationId xmlns:a16="http://schemas.microsoft.com/office/drawing/2014/main" id="{745788E8-2023-489A-67FA-E1A480DCD1F4}"/>
              </a:ext>
            </a:extLst>
          </p:cNvPr>
          <p:cNvSpPr txBox="1">
            <a:spLocks/>
          </p:cNvSpPr>
          <p:nvPr/>
        </p:nvSpPr>
        <p:spPr>
          <a:xfrm>
            <a:off x="237640" y="439545"/>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B: Recap Analysis of results </a:t>
            </a:r>
          </a:p>
        </p:txBody>
      </p:sp>
      <p:sp>
        <p:nvSpPr>
          <p:cNvPr id="5" name="TextBox 4">
            <a:extLst>
              <a:ext uri="{FF2B5EF4-FFF2-40B4-BE49-F238E27FC236}">
                <a16:creationId xmlns:a16="http://schemas.microsoft.com/office/drawing/2014/main" id="{1FCC4182-3208-BFA7-CE93-E14F5EA724EA}"/>
              </a:ext>
            </a:extLst>
          </p:cNvPr>
          <p:cNvSpPr txBox="1"/>
          <p:nvPr/>
        </p:nvSpPr>
        <p:spPr>
          <a:xfrm>
            <a:off x="237640" y="1199535"/>
            <a:ext cx="11825773" cy="5909310"/>
          </a:xfrm>
          <a:prstGeom prst="rect">
            <a:avLst/>
          </a:prstGeom>
          <a:noFill/>
        </p:spPr>
        <p:txBody>
          <a:bodyPr wrap="square" rtlCol="0">
            <a:spAutoFit/>
          </a:bodyPr>
          <a:lstStyle/>
          <a:p>
            <a:pPr marL="285750" indent="-285750">
              <a:buFont typeface="Arial" panose="020B0604020202020204" pitchFamily="34" charset="0"/>
              <a:buChar char="•"/>
            </a:pPr>
            <a:r>
              <a:rPr lang="en-ZA" dirty="0"/>
              <a:t>The results indicate that the best performing municipalities generally:</a:t>
            </a:r>
          </a:p>
          <a:p>
            <a:pPr marL="742950" lvl="1" indent="-285750">
              <a:buFont typeface="Courier New" panose="02070309020205020404" pitchFamily="49" charset="0"/>
              <a:buChar char="o"/>
            </a:pPr>
            <a:r>
              <a:rPr lang="en-ZA" dirty="0"/>
              <a:t>Have adequate staff with the right qualifications</a:t>
            </a:r>
          </a:p>
          <a:p>
            <a:pPr marL="742950" lvl="1" indent="-285750">
              <a:buFont typeface="Courier New" panose="02070309020205020404" pitchFamily="49" charset="0"/>
              <a:buChar char="o"/>
            </a:pPr>
            <a:r>
              <a:rPr lang="en-ZA" dirty="0"/>
              <a:t>Keep their infrastructure in a well-maintained condition</a:t>
            </a:r>
          </a:p>
          <a:p>
            <a:pPr marL="742950" lvl="1" indent="-285750">
              <a:buFont typeface="Courier New" panose="02070309020205020404" pitchFamily="49" charset="0"/>
              <a:buChar char="o"/>
            </a:pPr>
            <a:r>
              <a:rPr lang="en-ZA" dirty="0"/>
              <a:t>Have relatively low NRW, which in turn indicates effective maintenance and management to minimise losses as well as effective billing and revenue collection systems</a:t>
            </a:r>
          </a:p>
          <a:p>
            <a:pPr marL="742950" lvl="1" indent="-285750">
              <a:buFont typeface="Courier New" panose="02070309020205020404" pitchFamily="49" charset="0"/>
              <a:buChar char="o"/>
            </a:pPr>
            <a:r>
              <a:rPr lang="en-ZA" dirty="0"/>
              <a:t>Have effective compliance and operational monitoring systems, i.e. they carry out required water quality tests and ensure that proper processes are followed </a:t>
            </a:r>
          </a:p>
          <a:p>
            <a:pPr marL="742950" lvl="1" indent="-285750">
              <a:buFont typeface="Courier New" panose="02070309020205020404" pitchFamily="49" charset="0"/>
              <a:buChar char="o"/>
            </a:pPr>
            <a:r>
              <a:rPr lang="en-ZA" dirty="0"/>
              <a:t>Have effective financial  and asset management systems in place and are able to  accurately report on their budgets and expenditure and assets</a:t>
            </a:r>
          </a:p>
          <a:p>
            <a:pPr lvl="1"/>
            <a:endParaRPr lang="en-ZA" dirty="0"/>
          </a:p>
          <a:p>
            <a:pPr marL="285750" indent="-285750">
              <a:buFont typeface="Arial" panose="020B0604020202020204" pitchFamily="34" charset="0"/>
              <a:buChar char="•"/>
            </a:pPr>
            <a:r>
              <a:rPr lang="en-ZA" dirty="0"/>
              <a:t>The results also indicate that the best performing municipalities generally need to improve further in the following areas:</a:t>
            </a:r>
          </a:p>
          <a:p>
            <a:pPr marL="742950" lvl="1" indent="-285750">
              <a:buFont typeface="Courier New" panose="02070309020205020404" pitchFamily="49" charset="0"/>
              <a:buChar char="o"/>
            </a:pPr>
            <a:r>
              <a:rPr lang="en-ZA" dirty="0"/>
              <a:t>They need to make sure that all their individual systems obtain good or excellent scores</a:t>
            </a:r>
          </a:p>
          <a:p>
            <a:pPr marL="742950" lvl="1" indent="-285750">
              <a:buFont typeface="Courier New" panose="02070309020205020404" pitchFamily="49" charset="0"/>
              <a:buChar char="o"/>
            </a:pPr>
            <a:r>
              <a:rPr lang="en-ZA" dirty="0"/>
              <a:t>Many of them need to do more to reduce NRW and leaks</a:t>
            </a:r>
          </a:p>
          <a:p>
            <a:pPr marL="742950" lvl="1" indent="-285750">
              <a:buFont typeface="Courier New" panose="02070309020205020404" pitchFamily="49" charset="0"/>
              <a:buChar char="o"/>
            </a:pPr>
            <a:r>
              <a:rPr lang="en-ZA" dirty="0"/>
              <a:t>Many of the municipalities need to improve their operational monitoring (i.e. ensure that proper treatment process are followed, and necessary tests are done on-site)</a:t>
            </a:r>
          </a:p>
          <a:p>
            <a:pPr marL="742950" lvl="1" indent="-285750">
              <a:buFont typeface="Courier New" panose="02070309020205020404" pitchFamily="49" charset="0"/>
              <a:buChar char="o"/>
            </a:pPr>
            <a:r>
              <a:rPr lang="en-ZA" dirty="0"/>
              <a:t>Some of the municipalities need to improve condition of their infrastructure particularly wastewater infrastructure</a:t>
            </a:r>
          </a:p>
          <a:p>
            <a:pPr marL="742950" lvl="1" indent="-285750">
              <a:buFont typeface="Courier New" panose="02070309020205020404" pitchFamily="49" charset="0"/>
              <a:buChar char="o"/>
            </a:pPr>
            <a:r>
              <a:rPr lang="en-ZA" dirty="0"/>
              <a:t>All municipalities must issue advisory notices without fail when their drinking water fails to meet microbiological water standards </a:t>
            </a:r>
          </a:p>
          <a:p>
            <a:pPr marL="742950" lvl="1" indent="-285750">
              <a:buFont typeface="Courier New" panose="02070309020205020404" pitchFamily="49" charset="0"/>
              <a:buChar char="o"/>
            </a:pPr>
            <a:endParaRPr lang="en-ZA" dirty="0"/>
          </a:p>
          <a:p>
            <a:pPr marL="742950" lvl="1" indent="-285750">
              <a:buFont typeface="Courier New" panose="02070309020205020404" pitchFamily="49" charset="0"/>
              <a:buChar char="o"/>
            </a:pPr>
            <a:endParaRPr lang="en-ZA" dirty="0"/>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164370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31AE3-FA7A-B6C6-FC68-F49345A0CC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B0DFF6-6D30-B04A-1F37-CFFA34DC7213}"/>
              </a:ext>
            </a:extLst>
          </p:cNvPr>
          <p:cNvSpPr>
            <a:spLocks noGrp="1"/>
          </p:cNvSpPr>
          <p:nvPr>
            <p:ph type="title"/>
          </p:nvPr>
        </p:nvSpPr>
        <p:spPr>
          <a:xfrm>
            <a:off x="725905" y="365906"/>
            <a:ext cx="10515600" cy="615295"/>
          </a:xfrm>
        </p:spPr>
        <p:txBody>
          <a:bodyPr/>
          <a:lstStyle/>
          <a:p>
            <a:pPr algn="l"/>
            <a:r>
              <a:rPr lang="en-ZA" sz="2400" dirty="0">
                <a:latin typeface="Arial"/>
              </a:rPr>
              <a:t>Part C: General Agreed actions by WSAs WSS Summit 2024</a:t>
            </a:r>
          </a:p>
        </p:txBody>
      </p:sp>
      <p:sp>
        <p:nvSpPr>
          <p:cNvPr id="4" name="Text Placeholder 3">
            <a:extLst>
              <a:ext uri="{FF2B5EF4-FFF2-40B4-BE49-F238E27FC236}">
                <a16:creationId xmlns:a16="http://schemas.microsoft.com/office/drawing/2014/main" id="{05D29A24-FF17-C44C-168C-32872C5C1F8F}"/>
              </a:ext>
            </a:extLst>
          </p:cNvPr>
          <p:cNvSpPr>
            <a:spLocks noGrp="1"/>
          </p:cNvSpPr>
          <p:nvPr>
            <p:ph type="body" sz="quarter" idx="10"/>
          </p:nvPr>
        </p:nvSpPr>
        <p:spPr>
          <a:xfrm>
            <a:off x="0" y="1272419"/>
            <a:ext cx="11874500" cy="3886200"/>
          </a:xfrm>
        </p:spPr>
        <p:txBody>
          <a:bodyPr/>
          <a:lstStyle/>
          <a:p>
            <a:pPr marL="683895" lvl="2" indent="-342900" algn="just">
              <a:lnSpc>
                <a:spcPct val="107000"/>
              </a:lnSpc>
              <a:spcAft>
                <a:spcPts val="600"/>
              </a:spcAft>
              <a:tabLst>
                <a:tab pos="685800" algn="l"/>
              </a:tabLst>
            </a:pPr>
            <a:r>
              <a:rPr lang="en-ZA" sz="2000" dirty="0">
                <a:solidFill>
                  <a:srgbClr val="000000"/>
                </a:solidFill>
                <a:latin typeface="Calibri" panose="020F0502020204030204" pitchFamily="34" charset="0"/>
                <a:cs typeface="Calibri" panose="020F0502020204030204" pitchFamily="34" charset="0"/>
              </a:rPr>
              <a:t>All WSAs/</a:t>
            </a:r>
            <a:r>
              <a:rPr lang="en-ZA" sz="2000" dirty="0" err="1">
                <a:solidFill>
                  <a:srgbClr val="000000"/>
                </a:solidFill>
                <a:latin typeface="Calibri" panose="020F0502020204030204" pitchFamily="34" charset="0"/>
                <a:cs typeface="Calibri" panose="020F0502020204030204" pitchFamily="34" charset="0"/>
              </a:rPr>
              <a:t>WSPs</a:t>
            </a:r>
            <a:r>
              <a:rPr lang="en-ZA" sz="2000" dirty="0">
                <a:solidFill>
                  <a:srgbClr val="000000"/>
                </a:solidFill>
                <a:latin typeface="Calibri" panose="020F0502020204030204" pitchFamily="34" charset="0"/>
                <a:cs typeface="Calibri" panose="020F0502020204030204" pitchFamily="34" charset="0"/>
              </a:rPr>
              <a:t> to implement non-revenue water programmes, with targets and timeframes. The case study of the successful NRW programme in Ekurhuleni provides a good example. </a:t>
            </a:r>
          </a:p>
          <a:p>
            <a:pPr marL="683895" lvl="2" indent="-342900" algn="just">
              <a:lnSpc>
                <a:spcPct val="107000"/>
              </a:lnSpc>
              <a:spcAft>
                <a:spcPts val="600"/>
              </a:spcAft>
              <a:tabLst>
                <a:tab pos="685800" algn="l"/>
              </a:tabLst>
            </a:pPr>
            <a:r>
              <a:rPr lang="en-ZA" sz="2000" dirty="0">
                <a:solidFill>
                  <a:srgbClr val="000000"/>
                </a:solidFill>
                <a:latin typeface="Calibri" panose="020F0502020204030204" pitchFamily="34" charset="0"/>
                <a:cs typeface="Calibri" panose="020F0502020204030204" pitchFamily="34" charset="0"/>
              </a:rPr>
              <a:t>All WSAs/</a:t>
            </a:r>
            <a:r>
              <a:rPr lang="en-ZA" sz="2000" dirty="0" err="1">
                <a:solidFill>
                  <a:srgbClr val="000000"/>
                </a:solidFill>
                <a:latin typeface="Calibri" panose="020F0502020204030204" pitchFamily="34" charset="0"/>
                <a:cs typeface="Calibri" panose="020F0502020204030204" pitchFamily="34" charset="0"/>
              </a:rPr>
              <a:t>WSPs</a:t>
            </a:r>
            <a:r>
              <a:rPr lang="en-ZA" sz="2000" dirty="0">
                <a:solidFill>
                  <a:srgbClr val="000000"/>
                </a:solidFill>
                <a:latin typeface="Calibri" panose="020F0502020204030204" pitchFamily="34" charset="0"/>
                <a:cs typeface="Calibri" panose="020F0502020204030204" pitchFamily="34" charset="0"/>
              </a:rPr>
              <a:t> to implement water conservation and demand management programmes, with targets and timeframes, to reduce demand towards the international norm of 176l/c/d.</a:t>
            </a:r>
          </a:p>
          <a:p>
            <a:pPr marL="683895" lvl="2" indent="-342900" algn="just">
              <a:lnSpc>
                <a:spcPct val="107000"/>
              </a:lnSpc>
              <a:spcAft>
                <a:spcPts val="600"/>
              </a:spcAft>
              <a:tabLst>
                <a:tab pos="685800" algn="l"/>
              </a:tabLst>
            </a:pPr>
            <a:r>
              <a:rPr lang="en-ZA" sz="2000" dirty="0">
                <a:solidFill>
                  <a:srgbClr val="000000"/>
                </a:solidFill>
                <a:latin typeface="Calibri" panose="020F0502020204030204" pitchFamily="34" charset="0"/>
                <a:cs typeface="Calibri" panose="020F0502020204030204" pitchFamily="34" charset="0"/>
              </a:rPr>
              <a:t>All WSAs to consider ringfencing revenues from water services for water services functions.</a:t>
            </a:r>
          </a:p>
          <a:p>
            <a:pPr marL="683895" lvl="1" indent="-342900" algn="just">
              <a:lnSpc>
                <a:spcPct val="107000"/>
              </a:lnSpc>
              <a:spcAft>
                <a:spcPts val="600"/>
              </a:spcAft>
              <a:buFont typeface="Arial" panose="020B0604020202020204" pitchFamily="34" charset="0"/>
              <a:buChar char="•"/>
              <a:tabLst>
                <a:tab pos="685800" algn="l"/>
              </a:tabLst>
            </a:pPr>
            <a:r>
              <a:rPr lang="en-ZA" sz="2000" dirty="0">
                <a:solidFill>
                  <a:srgbClr val="000000"/>
                </a:solidFill>
                <a:latin typeface="Calibri" panose="020F0502020204030204" pitchFamily="34" charset="0"/>
                <a:cs typeface="Calibri" panose="020F0502020204030204" pitchFamily="34" charset="0"/>
              </a:rPr>
              <a:t>All WSA will develop an infrastructure security strategy/ plan, to combat vandalism and theft of water and sanitation infrastructure. </a:t>
            </a:r>
          </a:p>
          <a:p>
            <a:pPr marL="683895" algn="just">
              <a:lnSpc>
                <a:spcPct val="107000"/>
              </a:lnSpc>
              <a:spcAft>
                <a:spcPts val="600"/>
              </a:spcAft>
              <a:tabLst>
                <a:tab pos="685800" algn="l"/>
              </a:tabLst>
            </a:pPr>
            <a:endParaRPr lang="en-ZA" sz="2000" dirty="0">
              <a:solidFill>
                <a:srgbClr val="000000"/>
              </a:solidFill>
              <a:latin typeface="Calibri" panose="020F0502020204030204" pitchFamily="34" charset="0"/>
              <a:cs typeface="Calibri" panose="020F0502020204030204" pitchFamily="34" charset="0"/>
            </a:endParaRPr>
          </a:p>
          <a:p>
            <a:pPr marL="228600" indent="0" algn="just">
              <a:lnSpc>
                <a:spcPct val="107000"/>
              </a:lnSpc>
              <a:spcAft>
                <a:spcPts val="800"/>
              </a:spcAft>
              <a:buNone/>
            </a:pPr>
            <a:endParaRPr lang="en-ZA" sz="2000" dirty="0">
              <a:effectLst/>
              <a:latin typeface="Times New Roman" panose="02020603050405020304" pitchFamily="18" charset="0"/>
              <a:ea typeface="Times New Roman" panose="02020603050405020304" pitchFamily="18" charset="0"/>
            </a:endParaRPr>
          </a:p>
          <a:p>
            <a:pPr marL="110490" indent="0" algn="just">
              <a:spcAft>
                <a:spcPts val="1800"/>
              </a:spcAft>
              <a:buNone/>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2" name="Slide Number Placeholder 1">
            <a:extLst>
              <a:ext uri="{FF2B5EF4-FFF2-40B4-BE49-F238E27FC236}">
                <a16:creationId xmlns:a16="http://schemas.microsoft.com/office/drawing/2014/main" id="{412D6F04-F075-DF8E-1368-F02829E1F5A5}"/>
              </a:ext>
            </a:extLst>
          </p:cNvPr>
          <p:cNvSpPr>
            <a:spLocks noGrp="1"/>
          </p:cNvSpPr>
          <p:nvPr>
            <p:ph type="sldNum" sz="quarter" idx="4294967295"/>
          </p:nvPr>
        </p:nvSpPr>
        <p:spPr>
          <a:xfrm>
            <a:off x="9347200" y="6356350"/>
            <a:ext cx="2844800" cy="365125"/>
          </a:xfrm>
          <a:prstGeom prst="rect">
            <a:avLst/>
          </a:prstGeom>
        </p:spPr>
        <p:txBody>
          <a:bodyPr/>
          <a:lstStyle/>
          <a:p>
            <a:pPr>
              <a:defRPr/>
            </a:pPr>
            <a:fld id="{A353EDE0-7BCA-4CDF-9A43-1C4B031A103C}" type="slidenum">
              <a:rPr lang="en-US" smtClean="0"/>
              <a:pPr>
                <a:defRPr/>
              </a:pPr>
              <a:t>7</a:t>
            </a:fld>
            <a:endParaRPr lang="en-US"/>
          </a:p>
        </p:txBody>
      </p:sp>
    </p:spTree>
    <p:extLst>
      <p:ext uri="{BB962C8B-B14F-4D97-AF65-F5344CB8AC3E}">
        <p14:creationId xmlns:p14="http://schemas.microsoft.com/office/powerpoint/2010/main" val="415685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76048-000E-1092-DABF-05877A71FD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A74C68-1941-BCD6-4B9A-D90E02878ECE}"/>
              </a:ext>
            </a:extLst>
          </p:cNvPr>
          <p:cNvSpPr>
            <a:spLocks noGrp="1"/>
          </p:cNvSpPr>
          <p:nvPr>
            <p:ph type="title"/>
          </p:nvPr>
        </p:nvSpPr>
        <p:spPr>
          <a:xfrm>
            <a:off x="171450" y="251606"/>
            <a:ext cx="10515600" cy="615295"/>
          </a:xfrm>
        </p:spPr>
        <p:txBody>
          <a:bodyPr/>
          <a:lstStyle/>
          <a:p>
            <a:pPr algn="l"/>
            <a:r>
              <a:rPr lang="en-ZA" sz="2400" dirty="0"/>
              <a:t>Specific agreed actions by WSAs Group 2d</a:t>
            </a:r>
          </a:p>
        </p:txBody>
      </p:sp>
      <p:sp>
        <p:nvSpPr>
          <p:cNvPr id="4" name="Text Placeholder 3">
            <a:extLst>
              <a:ext uri="{FF2B5EF4-FFF2-40B4-BE49-F238E27FC236}">
                <a16:creationId xmlns:a16="http://schemas.microsoft.com/office/drawing/2014/main" id="{9954CEBC-B599-9215-36A3-01EFEBAEDE8F}"/>
              </a:ext>
            </a:extLst>
          </p:cNvPr>
          <p:cNvSpPr>
            <a:spLocks noGrp="1"/>
          </p:cNvSpPr>
          <p:nvPr>
            <p:ph type="body" sz="quarter" idx="10"/>
          </p:nvPr>
        </p:nvSpPr>
        <p:spPr>
          <a:xfrm>
            <a:off x="141816" y="866901"/>
            <a:ext cx="11878734" cy="3886200"/>
          </a:xfrm>
        </p:spPr>
        <p:txBody>
          <a:bodyPr/>
          <a:lstStyle/>
          <a:p>
            <a:pPr marL="0" indent="0" algn="just">
              <a:lnSpc>
                <a:spcPct val="107000"/>
              </a:lnSpc>
              <a:spcAft>
                <a:spcPts val="800"/>
              </a:spcAft>
              <a:buNone/>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action plans for the municipalities in Group 2d must also include: </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making sure that all their individual systems obtain good or excellent scores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reducing NRW and leaks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improving their operational monitoring (i.e. ensure that proper treatment process are followed, and necessary tests are done on-site)</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improving the condition of their infrastructure particularly wastewater infrastructure</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developing security plans to deal with water infrastructure for the next budgeting cycle, including public awareness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investment in generators/alternative power supply/energy efficiency programmes in their coming budget cycles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using next midterm budget reviews to </a:t>
            </a:r>
            <a:r>
              <a:rPr lang="en-US" sz="1800" kern="1200" dirty="0" err="1">
                <a:solidFill>
                  <a:srgbClr val="000000"/>
                </a:solidFill>
                <a:effectLst/>
                <a:latin typeface="Calibri" panose="020F0502020204030204" pitchFamily="34" charset="0"/>
                <a:ea typeface="Times New Roman" panose="02020603050405020304" pitchFamily="18" charset="0"/>
              </a:rPr>
              <a:t>prioritise</a:t>
            </a:r>
            <a:r>
              <a:rPr lang="en-US" sz="1800" kern="1200" dirty="0">
                <a:solidFill>
                  <a:srgbClr val="000000"/>
                </a:solidFill>
                <a:effectLst/>
                <a:latin typeface="Calibri" panose="020F0502020204030204" pitchFamily="34" charset="0"/>
                <a:ea typeface="Times New Roman" panose="02020603050405020304" pitchFamily="18" charset="0"/>
              </a:rPr>
              <a:t> improvement/action plans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working with the Water Partnerships Office to </a:t>
            </a:r>
            <a:r>
              <a:rPr lang="en-US" sz="1800" kern="1200" dirty="0" err="1">
                <a:solidFill>
                  <a:srgbClr val="000000"/>
                </a:solidFill>
                <a:effectLst/>
                <a:latin typeface="Calibri" panose="020F0502020204030204" pitchFamily="34" charset="0"/>
                <a:ea typeface="Times New Roman" panose="02020603050405020304" pitchFamily="18" charset="0"/>
              </a:rPr>
              <a:t>mobilise</a:t>
            </a:r>
            <a:r>
              <a:rPr lang="en-US" sz="1800" kern="1200" dirty="0">
                <a:solidFill>
                  <a:srgbClr val="000000"/>
                </a:solidFill>
                <a:effectLst/>
                <a:latin typeface="Calibri" panose="020F0502020204030204" pitchFamily="34" charset="0"/>
                <a:ea typeface="Times New Roman" panose="02020603050405020304" pitchFamily="18" charset="0"/>
              </a:rPr>
              <a:t> private sector finance e.g. leaking pipe replacement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embracing and developing new technologies supported by institutions of higher learning</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being open to reasonable requests from less well performing municipalities for knowledge sharing, advice and mentoring, within their available resource constraints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where appropriate, engaging with relevant neighboring municipalities and other water users regarding joint catchment-based risk abatement planning to collectively deal with pollution</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err="1">
                <a:solidFill>
                  <a:srgbClr val="000000"/>
                </a:solidFill>
                <a:effectLst/>
                <a:latin typeface="Calibri" panose="020F0502020204030204" pitchFamily="34" charset="0"/>
                <a:ea typeface="Times New Roman" panose="02020603050405020304" pitchFamily="18" charset="0"/>
              </a:rPr>
              <a:t>utilising</a:t>
            </a:r>
            <a:r>
              <a:rPr lang="en-US" sz="1800" kern="1200" dirty="0">
                <a:solidFill>
                  <a:srgbClr val="000000"/>
                </a:solidFill>
                <a:effectLst/>
                <a:latin typeface="Calibri" panose="020F0502020204030204" pitchFamily="34" charset="0"/>
                <a:ea typeface="Times New Roman" panose="02020603050405020304" pitchFamily="18" charset="0"/>
              </a:rPr>
              <a:t> IGR platforms to share lessons on best practices </a:t>
            </a:r>
            <a:r>
              <a:rPr lang="en-US" sz="1800" kern="1200" dirty="0" err="1">
                <a:solidFill>
                  <a:srgbClr val="000000"/>
                </a:solidFill>
                <a:effectLst/>
                <a:latin typeface="Calibri" panose="020F0502020204030204" pitchFamily="34" charset="0"/>
                <a:ea typeface="Times New Roman" panose="02020603050405020304" pitchFamily="18" charset="0"/>
              </a:rPr>
              <a:t>e.g</a:t>
            </a:r>
            <a:r>
              <a:rPr lang="en-US" sz="1800" kern="1200" dirty="0">
                <a:solidFill>
                  <a:srgbClr val="000000"/>
                </a:solidFill>
                <a:effectLst/>
                <a:latin typeface="Calibri" panose="020F0502020204030204" pitchFamily="34" charset="0"/>
                <a:ea typeface="Times New Roman" panose="02020603050405020304" pitchFamily="18" charset="0"/>
              </a:rPr>
              <a:t> Catchment Forums.</a:t>
            </a:r>
            <a:endParaRPr lang="en-ZA" sz="18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0490" indent="0" algn="just">
              <a:spcAft>
                <a:spcPts val="1800"/>
              </a:spcAft>
              <a:buNone/>
            </a:pPr>
            <a:endParaRPr lang="en-ZA" sz="2400" dirty="0">
              <a:effectLst/>
              <a:latin typeface="Times New Roman" panose="02020603050405020304" pitchFamily="18" charset="0"/>
              <a:ea typeface="Times New Roman" panose="02020603050405020304" pitchFamily="18" charset="0"/>
            </a:endParaRPr>
          </a:p>
          <a:p>
            <a:endParaRPr lang="en-ZA" dirty="0"/>
          </a:p>
        </p:txBody>
      </p:sp>
      <p:sp>
        <p:nvSpPr>
          <p:cNvPr id="2" name="Slide Number Placeholder 1">
            <a:extLst>
              <a:ext uri="{FF2B5EF4-FFF2-40B4-BE49-F238E27FC236}">
                <a16:creationId xmlns:a16="http://schemas.microsoft.com/office/drawing/2014/main" id="{44717C50-04F0-A345-43F5-F4AF887A0EBB}"/>
              </a:ext>
            </a:extLst>
          </p:cNvPr>
          <p:cNvSpPr>
            <a:spLocks noGrp="1"/>
          </p:cNvSpPr>
          <p:nvPr>
            <p:ph type="sldNum" sz="quarter" idx="4294967295"/>
          </p:nvPr>
        </p:nvSpPr>
        <p:spPr>
          <a:xfrm>
            <a:off x="9347200" y="6356350"/>
            <a:ext cx="2844800" cy="365125"/>
          </a:xfrm>
          <a:prstGeom prst="rect">
            <a:avLst/>
          </a:prstGeom>
        </p:spPr>
        <p:txBody>
          <a:bodyPr/>
          <a:lstStyle/>
          <a:p>
            <a:pPr>
              <a:defRPr/>
            </a:pPr>
            <a:fld id="{A353EDE0-7BCA-4CDF-9A43-1C4B031A103C}" type="slidenum">
              <a:rPr lang="en-US" smtClean="0"/>
              <a:pPr>
                <a:defRPr/>
              </a:pPr>
              <a:t>8</a:t>
            </a:fld>
            <a:endParaRPr lang="en-US"/>
          </a:p>
        </p:txBody>
      </p:sp>
    </p:spTree>
    <p:extLst>
      <p:ext uri="{BB962C8B-B14F-4D97-AF65-F5344CB8AC3E}">
        <p14:creationId xmlns:p14="http://schemas.microsoft.com/office/powerpoint/2010/main" val="362584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E397-5EBA-7EE4-F9B7-40FA0F8B5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12AB6-92DF-AA95-C6ED-791964082495}"/>
              </a:ext>
            </a:extLst>
          </p:cNvPr>
          <p:cNvSpPr>
            <a:spLocks noGrp="1"/>
          </p:cNvSpPr>
          <p:nvPr>
            <p:ph type="title"/>
          </p:nvPr>
        </p:nvSpPr>
        <p:spPr>
          <a:xfrm>
            <a:off x="478954" y="2813705"/>
            <a:ext cx="11225365" cy="615295"/>
          </a:xfrm>
        </p:spPr>
        <p:txBody>
          <a:bodyPr/>
          <a:lstStyle/>
          <a:p>
            <a:r>
              <a:rPr lang="en-US" sz="2800" dirty="0"/>
              <a:t>Progress of Group 2d against agreed actions</a:t>
            </a:r>
            <a:endParaRPr lang="en-ZA" sz="2800" dirty="0"/>
          </a:p>
        </p:txBody>
      </p:sp>
    </p:spTree>
    <p:extLst>
      <p:ext uri="{BB962C8B-B14F-4D97-AF65-F5344CB8AC3E}">
        <p14:creationId xmlns:p14="http://schemas.microsoft.com/office/powerpoint/2010/main" val="397452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2.xml><?xml version="1.0" encoding="utf-8"?>
<ds:datastoreItem xmlns:ds="http://schemas.openxmlformats.org/officeDocument/2006/customXml" ds:itemID="{D393B6ED-B4D6-4899-8D3A-D1AB87FCCCA0}">
  <ds:schemaRefs>
    <ds:schemaRef ds:uri="http://purl.org/dc/elements/1.1/"/>
    <ds:schemaRef ds:uri="http://schemas.microsoft.com/office/2006/documentManagement/types"/>
    <ds:schemaRef ds:uri="http://purl.org/dc/terms/"/>
    <ds:schemaRef ds:uri="http://schemas.microsoft.com/office/2006/metadata/properties"/>
    <ds:schemaRef ds:uri="http://purl.org/dc/dcmitype/"/>
    <ds:schemaRef ds:uri="f1a79bbf-5b16-462e-ba17-9a94ca982df9"/>
    <ds:schemaRef ds:uri="1e092b79-e893-46dc-8557-688da0bbef0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CBAB43-0FCB-4339-8572-ED7F1861B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79bbf-5b16-462e-ba17-9a94ca982df9"/>
    <ds:schemaRef ds:uri="1e092b79-e893-46dc-8557-688da0bbe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11448</TotalTime>
  <Words>2866</Words>
  <Application>Microsoft Office PowerPoint</Application>
  <PresentationFormat>Widescreen</PresentationFormat>
  <Paragraphs>271</Paragraphs>
  <Slides>25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Aptos</vt:lpstr>
      <vt:lpstr>Arial</vt:lpstr>
      <vt:lpstr>Calibri</vt:lpstr>
      <vt:lpstr>Courier New</vt:lpstr>
      <vt:lpstr>Symbol</vt:lpstr>
      <vt:lpstr>Times New Roman</vt:lpstr>
      <vt:lpstr>Office Theme</vt:lpstr>
      <vt:lpstr>1_Office Theme</vt:lpstr>
      <vt:lpstr>PowerPoint Presentation</vt:lpstr>
      <vt:lpstr>Agenda for Groups 2a-2d work</vt:lpstr>
      <vt:lpstr>Agenda for Group 2d work: Five Pillars of Focus</vt:lpstr>
      <vt:lpstr>PowerPoint Presentation</vt:lpstr>
      <vt:lpstr>PowerPoint Presentation</vt:lpstr>
      <vt:lpstr>PowerPoint Presentation</vt:lpstr>
      <vt:lpstr>Part C: General Agreed actions by WSAs WSS Summit 2024</vt:lpstr>
      <vt:lpstr>Specific agreed actions by WSAs Group 2d</vt:lpstr>
      <vt:lpstr>Progress of Group 2d against agreed actions</vt:lpstr>
      <vt:lpstr>Group 2d: WSAs report on WSP function is ringfenced or has been ringfenced since the summit or in process (7 out of 12)</vt:lpstr>
      <vt:lpstr>Group 2d: WSAs report on Systems Act Section 78  process for water and sanitation services  (7 out of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Sector Reform</vt:lpstr>
      <vt:lpstr>Distinguishing local and national regulation </vt:lpstr>
      <vt:lpstr>Minimum competency </vt:lpstr>
      <vt:lpstr>Ensuring sustainable service delivery - the WSAs constitutional duty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Muir Anet (DHQ)</cp:lastModifiedBy>
  <cp:revision>25</cp:revision>
  <cp:lastPrinted>2023-11-08T08:35:10Z</cp:lastPrinted>
  <dcterms:created xsi:type="dcterms:W3CDTF">2023-09-10T15:28:51Z</dcterms:created>
  <dcterms:modified xsi:type="dcterms:W3CDTF">2025-03-26T15:56:41Z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2025-02-05T14:28:09Z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ead6936f-cc65-40e3-a143-230bd735b564</vt:lpwstr>
  </property>
  <property fmtid="{D5CDD505-2E9C-101B-9397-08002B2CF9AE}" pid="9" name="MSIP_Label_382c5201-1ce7-41e2-bc35-8f8dc05aa09a_ContentBits">
    <vt:lpwstr>0</vt:lpwstr>
  </property>
</Properties>
</file>